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 id="2147483672" r:id="rId2"/>
    <p:sldMasterId id="2147483684" r:id="rId3"/>
  </p:sldMasterIdLst>
  <p:notesMasterIdLst>
    <p:notesMasterId r:id="rId23"/>
  </p:notesMasterIdLst>
  <p:sldIdLst>
    <p:sldId id="306" r:id="rId4"/>
    <p:sldId id="302" r:id="rId5"/>
    <p:sldId id="325" r:id="rId6"/>
    <p:sldId id="327" r:id="rId7"/>
    <p:sldId id="328" r:id="rId8"/>
    <p:sldId id="307" r:id="rId9"/>
    <p:sldId id="303" r:id="rId10"/>
    <p:sldId id="304" r:id="rId11"/>
    <p:sldId id="305" r:id="rId12"/>
    <p:sldId id="310" r:id="rId13"/>
    <p:sldId id="308" r:id="rId14"/>
    <p:sldId id="309" r:id="rId15"/>
    <p:sldId id="311" r:id="rId16"/>
    <p:sldId id="312" r:id="rId17"/>
    <p:sldId id="314" r:id="rId18"/>
    <p:sldId id="315" r:id="rId19"/>
    <p:sldId id="316" r:id="rId20"/>
    <p:sldId id="281" r:id="rId21"/>
    <p:sldId id="322" r:id="rId22"/>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LKASSAM" initials="B"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نمط ذو نسُق 1 - تميي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951" autoAdjust="0"/>
    <p:restoredTop sz="94660"/>
  </p:normalViewPr>
  <p:slideViewPr>
    <p:cSldViewPr>
      <p:cViewPr varScale="1">
        <p:scale>
          <a:sx n="81" d="100"/>
          <a:sy n="81" d="100"/>
        </p:scale>
        <p:origin x="-1686" y="-90"/>
      </p:cViewPr>
      <p:guideLst>
        <p:guide orient="horz" pos="2160"/>
        <p:guide pos="2880"/>
      </p:guideLst>
    </p:cSldViewPr>
  </p:slideViewPr>
  <p:notesTextViewPr>
    <p:cViewPr>
      <p:scale>
        <a:sx n="1" d="1"/>
        <a:sy n="1" d="1"/>
      </p:scale>
      <p:origin x="0" y="0"/>
    </p:cViewPr>
  </p:notesTextViewPr>
  <p:sorterViewPr>
    <p:cViewPr>
      <p:scale>
        <a:sx n="50" d="100"/>
        <a:sy n="50" d="100"/>
      </p:scale>
      <p:origin x="-90" y="0"/>
    </p:cViewPr>
  </p:sorterViewPr>
  <p:notesViewPr>
    <p:cSldViewPr>
      <p:cViewPr varScale="1">
        <p:scale>
          <a:sx n="83" d="100"/>
          <a:sy n="83" d="100"/>
        </p:scale>
        <p:origin x="-1992" y="-96"/>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F2F948B-A04A-45E2-92E7-57F4BA615DEF}" type="datetimeFigureOut">
              <a:rPr lang="ar-SA" smtClean="0"/>
              <a:pPr/>
              <a:t>15/02/1435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ACCE537-E0A9-4833-8F22-E65FC2638D89}" type="slidenum">
              <a:rPr lang="ar-SA" smtClean="0"/>
              <a:pPr/>
              <a:t>‹#›</a:t>
            </a:fld>
            <a:endParaRPr lang="ar-SA"/>
          </a:p>
        </p:txBody>
      </p:sp>
    </p:spTree>
    <p:extLst>
      <p:ext uri="{BB962C8B-B14F-4D97-AF65-F5344CB8AC3E}">
        <p14:creationId xmlns:p14="http://schemas.microsoft.com/office/powerpoint/2010/main" val="1145834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ACCE537-E0A9-4833-8F22-E65FC2638D89}" type="slidenum">
              <a:rPr lang="ar-SA" smtClean="0"/>
              <a:pPr/>
              <a:t>1</a:t>
            </a:fld>
            <a:endParaRPr lang="ar-S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ACCE537-E0A9-4833-8F22-E65FC2638D89}"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46860695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1215745060"/>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2803852548"/>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103418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671095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579276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ar-DZ">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71371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ar-DZ">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693482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ar-DZ">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573937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ar-DZ">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4014511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ar-DZ">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75535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543515029"/>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ar-DZ">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4249507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245069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1821137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4040992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5630105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8561336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ar-DZ">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576318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ar-DZ">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710269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ar-DZ">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6615755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ar-DZ">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626877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2343583589"/>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ar-DZ">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16519634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ar-DZ">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746861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1969918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ar-DZ">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12308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418660980"/>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489459176"/>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84459997"/>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3216610905"/>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60815967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6EAC76-8C11-4F19-AE70-E32DC4FC77A5}" type="datetimeFigureOut">
              <a:rPr lang="ar-DZ" smtClean="0"/>
              <a:pPr/>
              <a:t>15-02-1435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28AFC271-8750-4ACF-9F33-2DE9179DE8D8}" type="slidenum">
              <a:rPr lang="ar-DZ" smtClean="0"/>
              <a:pPr/>
              <a:t>‹#›</a:t>
            </a:fld>
            <a:endParaRPr lang="ar-DZ"/>
          </a:p>
        </p:txBody>
      </p:sp>
    </p:spTree>
    <p:extLst>
      <p:ext uri="{BB962C8B-B14F-4D97-AF65-F5344CB8AC3E}">
        <p14:creationId xmlns:p14="http://schemas.microsoft.com/office/powerpoint/2010/main" val="3101012023"/>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6EAC76-8C11-4F19-AE70-E32DC4FC77A5}" type="datetimeFigureOut">
              <a:rPr lang="ar-DZ" smtClean="0"/>
              <a:pPr/>
              <a:t>15-02-1435</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AFC271-8750-4ACF-9F33-2DE9179DE8D8}" type="slidenum">
              <a:rPr lang="ar-DZ" smtClean="0"/>
              <a:pPr/>
              <a:t>‹#›</a:t>
            </a:fld>
            <a:endParaRPr lang="ar-DZ"/>
          </a:p>
        </p:txBody>
      </p:sp>
    </p:spTree>
    <p:extLst>
      <p:ext uri="{BB962C8B-B14F-4D97-AF65-F5344CB8AC3E}">
        <p14:creationId xmlns:p14="http://schemas.microsoft.com/office/powerpoint/2010/main" val="223053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solidFill>
                <a:prstClr val="black">
                  <a:tint val="75000"/>
                </a:prstClr>
              </a:solidFill>
            </a:endParaRPr>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24418082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6EAC76-8C11-4F19-AE70-E32DC4FC77A5}" type="datetimeFigureOut">
              <a:rPr lang="ar-DZ" smtClean="0">
                <a:solidFill>
                  <a:prstClr val="black">
                    <a:tint val="75000"/>
                  </a:prstClr>
                </a:solidFill>
              </a:rPr>
              <a:pPr/>
              <a:t>15-02-1435</a:t>
            </a:fld>
            <a:endParaRPr lang="ar-DZ">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solidFill>
                <a:prstClr val="black">
                  <a:tint val="75000"/>
                </a:prstClr>
              </a:solidFill>
            </a:endParaRPr>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AFC271-8750-4ACF-9F33-2DE9179DE8D8}" type="slidenum">
              <a:rPr lang="ar-DZ" smtClean="0">
                <a:solidFill>
                  <a:prstClr val="black">
                    <a:tint val="75000"/>
                  </a:prstClr>
                </a:solidFill>
              </a:rPr>
              <a:pPr/>
              <a:t>‹#›</a:t>
            </a:fld>
            <a:endParaRPr lang="ar-DZ">
              <a:solidFill>
                <a:prstClr val="black">
                  <a:tint val="75000"/>
                </a:prstClr>
              </a:solidFill>
            </a:endParaRPr>
          </a:p>
        </p:txBody>
      </p:sp>
    </p:spTree>
    <p:extLst>
      <p:ext uri="{BB962C8B-B14F-4D97-AF65-F5344CB8AC3E}">
        <p14:creationId xmlns:p14="http://schemas.microsoft.com/office/powerpoint/2010/main" val="39700273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434195" y="332656"/>
            <a:ext cx="6347048" cy="517065"/>
          </a:xfrm>
          <a:prstGeom prst="rect">
            <a:avLst/>
          </a:prstGeom>
        </p:spPr>
        <p:txBody>
          <a:bodyPr wrap="square">
            <a:spAutoFit/>
          </a:bodyPr>
          <a:lstStyle/>
          <a:p>
            <a:pPr algn="ctr">
              <a:lnSpc>
                <a:spcPct val="115000"/>
              </a:lnSpc>
            </a:pPr>
            <a:r>
              <a:rPr lang="ar-DZ" sz="2400" b="1" dirty="0" smtClean="0">
                <a:latin typeface="+mj-lt"/>
                <a:ea typeface="Calibri"/>
                <a:cs typeface="Akhbar MT" pitchFamily="2" charset="-78"/>
              </a:rPr>
              <a:t>الجمهـورية الجزائــرية الديمقــراطية الشعبيـــة</a:t>
            </a:r>
            <a:endParaRPr lang="fr-FR" sz="2400" b="1" dirty="0" smtClean="0">
              <a:latin typeface="+mj-lt"/>
              <a:ea typeface="Calibri"/>
              <a:cs typeface="Akhbar MT" pitchFamily="2" charset="-78"/>
            </a:endParaRPr>
          </a:p>
        </p:txBody>
      </p:sp>
      <p:sp>
        <p:nvSpPr>
          <p:cNvPr id="7" name="Rectangle 6"/>
          <p:cNvSpPr/>
          <p:nvPr/>
        </p:nvSpPr>
        <p:spPr>
          <a:xfrm>
            <a:off x="5357818" y="1000108"/>
            <a:ext cx="3429024" cy="1649682"/>
          </a:xfrm>
          <a:prstGeom prst="rect">
            <a:avLst/>
          </a:prstGeom>
        </p:spPr>
        <p:txBody>
          <a:bodyPr wrap="square">
            <a:spAutoFit/>
          </a:bodyPr>
          <a:lstStyle/>
          <a:p>
            <a:pPr algn="r" rtl="1">
              <a:lnSpc>
                <a:spcPct val="115000"/>
              </a:lnSpc>
            </a:pPr>
            <a:endParaRPr lang="ar-SA" sz="2200" b="1" dirty="0" smtClean="0">
              <a:latin typeface="+mj-lt"/>
              <a:ea typeface="Calibri"/>
            </a:endParaRPr>
          </a:p>
          <a:p>
            <a:pPr rtl="1">
              <a:lnSpc>
                <a:spcPct val="115000"/>
              </a:lnSpc>
            </a:pPr>
            <a:r>
              <a:rPr lang="ar-DZ" sz="2200" b="1" dirty="0" smtClean="0">
                <a:latin typeface="+mj-lt"/>
                <a:ea typeface="Calibri"/>
                <a:cs typeface="Akhbar MT" pitchFamily="2" charset="-78"/>
              </a:rPr>
              <a:t>مديرية</a:t>
            </a:r>
            <a:r>
              <a:rPr lang="ar-SA" sz="2200" b="1" dirty="0" smtClean="0">
                <a:latin typeface="+mj-lt"/>
                <a:ea typeface="Calibri"/>
                <a:cs typeface="Akhbar MT" pitchFamily="2" charset="-78"/>
              </a:rPr>
              <a:t>التنمية الصناعية</a:t>
            </a:r>
            <a:r>
              <a:rPr lang="ar-DZ" sz="2200" b="1" dirty="0" smtClean="0">
                <a:latin typeface="+mj-lt"/>
                <a:ea typeface="Calibri"/>
                <a:cs typeface="Akhbar MT" pitchFamily="2" charset="-78"/>
              </a:rPr>
              <a:t>  وترقية الاستثمار</a:t>
            </a:r>
          </a:p>
          <a:p>
            <a:pPr algn="ctr" rtl="1">
              <a:lnSpc>
                <a:spcPct val="115000"/>
              </a:lnSpc>
            </a:pPr>
            <a:r>
              <a:rPr lang="ar-DZ" sz="2200" dirty="0" smtClean="0">
                <a:latin typeface="+mj-lt"/>
                <a:ea typeface="Calibri"/>
              </a:rPr>
              <a:t>-</a:t>
            </a:r>
            <a:r>
              <a:rPr lang="ar-DZ" sz="2200" b="1" dirty="0" smtClean="0">
                <a:latin typeface="+mj-lt"/>
                <a:ea typeface="Calibri"/>
                <a:cs typeface="Akhbar MT" pitchFamily="2" charset="-78"/>
              </a:rPr>
              <a:t> المسيلة </a:t>
            </a:r>
            <a:r>
              <a:rPr lang="ar-DZ" sz="2200" dirty="0" smtClean="0">
                <a:latin typeface="+mj-lt"/>
                <a:ea typeface="Calibri"/>
              </a:rPr>
              <a:t>-</a:t>
            </a:r>
          </a:p>
          <a:p>
            <a:pPr algn="l" rtl="1">
              <a:lnSpc>
                <a:spcPct val="115000"/>
              </a:lnSpc>
            </a:pPr>
            <a:endParaRPr lang="fr-FR" sz="2200" b="1" dirty="0" smtClean="0">
              <a:latin typeface="+mj-lt"/>
              <a:ea typeface="Calibri"/>
            </a:endParaRPr>
          </a:p>
        </p:txBody>
      </p:sp>
      <p:sp>
        <p:nvSpPr>
          <p:cNvPr id="8" name="مستطيل 7"/>
          <p:cNvSpPr/>
          <p:nvPr/>
        </p:nvSpPr>
        <p:spPr>
          <a:xfrm>
            <a:off x="3851920" y="1538790"/>
            <a:ext cx="1071126" cy="410882"/>
          </a:xfrm>
          <a:prstGeom prst="rect">
            <a:avLst/>
          </a:prstGeom>
        </p:spPr>
        <p:txBody>
          <a:bodyPr wrap="none">
            <a:spAutoFit/>
          </a:bodyPr>
          <a:lstStyle/>
          <a:p>
            <a:pPr lvl="0" algn="ctr" rtl="1">
              <a:lnSpc>
                <a:spcPct val="115000"/>
              </a:lnSpc>
            </a:pPr>
            <a:r>
              <a:rPr lang="ar-DZ" b="1" dirty="0" smtClean="0">
                <a:solidFill>
                  <a:prstClr val="black"/>
                </a:solidFill>
                <a:ea typeface="Calibri"/>
                <a:cs typeface="Farsi Simple Bold" pitchFamily="2" charset="-78"/>
              </a:rPr>
              <a:t>بالتنسيق مع </a:t>
            </a:r>
            <a:endParaRPr lang="ar-SA" b="1" dirty="0" smtClean="0">
              <a:solidFill>
                <a:prstClr val="black"/>
              </a:solidFill>
              <a:ea typeface="Calibri"/>
              <a:cs typeface="Farsi Simple Bold" pitchFamily="2" charset="-78"/>
            </a:endParaRPr>
          </a:p>
        </p:txBody>
      </p:sp>
      <p:sp>
        <p:nvSpPr>
          <p:cNvPr id="9" name="Rectangle 6"/>
          <p:cNvSpPr/>
          <p:nvPr/>
        </p:nvSpPr>
        <p:spPr>
          <a:xfrm>
            <a:off x="500034" y="1428736"/>
            <a:ext cx="2714644" cy="871008"/>
          </a:xfrm>
          <a:prstGeom prst="rect">
            <a:avLst/>
          </a:prstGeom>
        </p:spPr>
        <p:txBody>
          <a:bodyPr wrap="square">
            <a:spAutoFit/>
          </a:bodyPr>
          <a:lstStyle/>
          <a:p>
            <a:pPr algn="ctr" rtl="1">
              <a:lnSpc>
                <a:spcPct val="115000"/>
              </a:lnSpc>
            </a:pPr>
            <a:r>
              <a:rPr lang="ar-SA" sz="2200" b="1" dirty="0" smtClean="0">
                <a:latin typeface="+mj-lt"/>
                <a:ea typeface="Calibri"/>
                <a:cs typeface="Akhbar MT" pitchFamily="2" charset="-78"/>
              </a:rPr>
              <a:t>غرفة التجارة والصناعة-حضنة –</a:t>
            </a:r>
          </a:p>
          <a:p>
            <a:pPr algn="ctr" rtl="1">
              <a:lnSpc>
                <a:spcPct val="115000"/>
              </a:lnSpc>
            </a:pPr>
            <a:r>
              <a:rPr lang="ar-SA" sz="2200" b="1" dirty="0" smtClean="0">
                <a:latin typeface="+mj-lt"/>
                <a:ea typeface="Calibri"/>
                <a:cs typeface="Akhbar MT" pitchFamily="2" charset="-78"/>
              </a:rPr>
              <a:t>المسيلة</a:t>
            </a:r>
            <a:endParaRPr lang="ar-DZ" sz="2200" b="1" dirty="0" smtClean="0">
              <a:latin typeface="+mj-lt"/>
              <a:ea typeface="Calibri"/>
              <a:cs typeface="Akhbar MT" pitchFamily="2" charset="-78"/>
            </a:endParaRPr>
          </a:p>
        </p:txBody>
      </p:sp>
      <p:sp>
        <p:nvSpPr>
          <p:cNvPr id="2" name="دبوس زينة 1"/>
          <p:cNvSpPr/>
          <p:nvPr/>
        </p:nvSpPr>
        <p:spPr>
          <a:xfrm>
            <a:off x="435899" y="2888940"/>
            <a:ext cx="8607330" cy="3209480"/>
          </a:xfrm>
          <a:prstGeom prst="plaque">
            <a:avLst/>
          </a:prstGeom>
          <a:gradFill flip="none" rotWithShape="1">
            <a:gsLst>
              <a:gs pos="0">
                <a:srgbClr val="DDEBCF"/>
              </a:gs>
              <a:gs pos="42000">
                <a:schemeClr val="bg1"/>
              </a:gs>
              <a:gs pos="100000">
                <a:srgbClr val="156B13"/>
              </a:gs>
            </a:gsLst>
            <a:path path="circle">
              <a:fillToRect l="50000" t="50000" r="50000" b="50000"/>
            </a:path>
            <a:tileRect/>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defRPr/>
            </a:pPr>
            <a:endParaRPr lang="ar-SA" sz="2800" b="1" dirty="0">
              <a:ln w="1905"/>
              <a:solidFill>
                <a:srgbClr val="FF0000"/>
              </a:solidFill>
              <a:effectLst>
                <a:innerShdw blurRad="69850" dist="43180" dir="5400000">
                  <a:srgbClr val="000000">
                    <a:alpha val="65000"/>
                  </a:srgbClr>
                </a:innerShdw>
              </a:effectLst>
              <a:latin typeface="Calibri"/>
              <a:cs typeface="Arial"/>
            </a:endParaRPr>
          </a:p>
        </p:txBody>
      </p:sp>
      <p:sp>
        <p:nvSpPr>
          <p:cNvPr id="11" name="مستطيل 10"/>
          <p:cNvSpPr/>
          <p:nvPr/>
        </p:nvSpPr>
        <p:spPr>
          <a:xfrm>
            <a:off x="417099" y="2888940"/>
            <a:ext cx="8369743" cy="2893100"/>
          </a:xfrm>
          <a:prstGeom prst="rect">
            <a:avLst/>
          </a:prstGeom>
          <a:noFill/>
        </p:spPr>
        <p:txBody>
          <a:bodyPr wrap="square" lIns="91440" tIns="45720" rIns="91440" bIns="45720">
            <a:spAutoFit/>
          </a:bodyPr>
          <a:lstStyle/>
          <a:p>
            <a:pPr marL="0" marR="0" lvl="0" indent="0" algn="ctr" defTabSz="914400" rtl="1" eaLnBrk="1" fontAlgn="auto" latinLnBrk="0" hangingPunct="1">
              <a:spcBef>
                <a:spcPts val="0"/>
              </a:spcBef>
              <a:spcAft>
                <a:spcPts val="0"/>
              </a:spcAft>
              <a:buClrTx/>
              <a:buSzTx/>
              <a:buFontTx/>
              <a:buNone/>
              <a:tabLst/>
              <a:defRPr/>
            </a:pPr>
            <a:r>
              <a:rPr lang="ar-SA" sz="2800" b="1" kern="0" dirty="0" smtClean="0">
                <a:ln w="1905"/>
                <a:solidFill>
                  <a:schemeClr val="accent5">
                    <a:lumMod val="50000"/>
                  </a:schemeClr>
                </a:solidFill>
                <a:effectLst>
                  <a:innerShdw blurRad="69850" dist="43180" dir="5400000">
                    <a:srgbClr val="000000">
                      <a:alpha val="65000"/>
                    </a:srgbClr>
                  </a:innerShdw>
                </a:effectLst>
                <a:latin typeface="Palatino" pitchFamily="18" charset="0"/>
              </a:rPr>
              <a:t>مداخلة</a:t>
            </a:r>
            <a:r>
              <a:rPr kumimoji="0" lang="ar-DZ"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 السيد /</a:t>
            </a:r>
            <a:r>
              <a:rPr kumimoji="0" lang="ar-S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 </a:t>
            </a:r>
            <a:r>
              <a:rPr kumimoji="0" lang="ar-M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لزهر </a:t>
            </a:r>
            <a:r>
              <a:rPr kumimoji="0" lang="ar-MA" sz="2800" b="1" i="0" u="none" strike="noStrike" kern="0" normalizeH="0" baseline="0" noProof="0" dirty="0" err="1"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قوا</a:t>
            </a:r>
            <a:r>
              <a:rPr kumimoji="0" lang="ar-M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 سمية</a:t>
            </a:r>
            <a:endParaRPr kumimoji="0" lang="ar-S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endParaRPr>
          </a:p>
          <a:p>
            <a:pPr marL="0" marR="0" lvl="0" indent="0" algn="ctr" defTabSz="914400" rtl="1" eaLnBrk="1" fontAlgn="auto" latinLnBrk="0" hangingPunct="1">
              <a:spcBef>
                <a:spcPts val="0"/>
              </a:spcBef>
              <a:spcAft>
                <a:spcPts val="0"/>
              </a:spcAft>
              <a:buClrTx/>
              <a:buSzTx/>
              <a:buFontTx/>
              <a:buNone/>
              <a:tabLst/>
              <a:defRPr/>
            </a:pPr>
            <a:endParaRPr kumimoji="0" lang="ar-DZ"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endParaRPr>
          </a:p>
          <a:p>
            <a:pPr marL="0" marR="0" lvl="0" indent="0" algn="ctr" defTabSz="914400" rtl="1" eaLnBrk="1" fontAlgn="auto" latinLnBrk="0" hangingPunct="1">
              <a:spcBef>
                <a:spcPts val="0"/>
              </a:spcBef>
              <a:spcAft>
                <a:spcPts val="0"/>
              </a:spcAft>
              <a:buClrTx/>
              <a:buSzTx/>
              <a:buFontTx/>
              <a:buNone/>
              <a:tabLst/>
              <a:defRPr/>
            </a:pPr>
            <a:r>
              <a:rPr kumimoji="0" lang="ar-DZ"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مدير </a:t>
            </a:r>
            <a:r>
              <a:rPr kumimoji="0" lang="ar-S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التنمية الصناعية</a:t>
            </a:r>
            <a:r>
              <a:rPr kumimoji="0" lang="ar-DZ"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 وترقية الاستثمار</a:t>
            </a:r>
            <a:r>
              <a:rPr kumimoji="0" lang="ar-S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في </a:t>
            </a:r>
            <a:r>
              <a:rPr lang="ar-SA" sz="2800" b="1" kern="0" dirty="0" smtClean="0">
                <a:ln w="1905"/>
                <a:solidFill>
                  <a:schemeClr val="accent5">
                    <a:lumMod val="50000"/>
                  </a:schemeClr>
                </a:solidFill>
                <a:effectLst>
                  <a:innerShdw blurRad="69850" dist="43180" dir="5400000">
                    <a:srgbClr val="000000">
                      <a:alpha val="65000"/>
                    </a:srgbClr>
                  </a:innerShdw>
                </a:effectLst>
                <a:latin typeface="Palatino" pitchFamily="18" charset="0"/>
              </a:rPr>
              <a:t>افتتاح اليوم الدراسي حول: «تفعيل الشراكة بين المستثمرين الجزائريين ونظرائهم الايطاليين»</a:t>
            </a:r>
          </a:p>
          <a:p>
            <a:pPr lvl="0" algn="ctr">
              <a:defRPr/>
            </a:pPr>
            <a:r>
              <a:rPr kumimoji="0" lang="ar-SA"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بقاعة</a:t>
            </a:r>
            <a:r>
              <a:rPr kumimoji="0" lang="ar-SA" sz="2800" b="1" i="0" u="none" strike="noStrike" kern="0" normalizeH="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 المحاضرات – </a:t>
            </a:r>
            <a:r>
              <a:rPr kumimoji="0" lang="ar-SA" sz="2800" b="1" i="0" u="none" strike="noStrike" kern="0" normalizeH="0" noProof="0" dirty="0" err="1"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قنفود</a:t>
            </a:r>
            <a:r>
              <a:rPr kumimoji="0" lang="ar-SA" sz="2800" b="1" i="0" u="none" strike="noStrike" kern="0" normalizeH="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rPr>
              <a:t> الحملاوي- </a:t>
            </a:r>
          </a:p>
          <a:p>
            <a:pPr lvl="0" algn="ctr">
              <a:defRPr/>
            </a:pPr>
            <a:r>
              <a:rPr lang="ar-SA" sz="2800" b="1" kern="0" dirty="0" smtClean="0">
                <a:ln w="1905"/>
                <a:solidFill>
                  <a:srgbClr val="4BACC6">
                    <a:lumMod val="50000"/>
                  </a:srgbClr>
                </a:solidFill>
                <a:effectLst>
                  <a:innerShdw blurRad="69850" dist="43180" dir="5400000">
                    <a:srgbClr val="000000">
                      <a:alpha val="65000"/>
                    </a:srgbClr>
                  </a:innerShdw>
                </a:effectLst>
                <a:latin typeface="Palatino" pitchFamily="18" charset="0"/>
              </a:rPr>
              <a:t>المسيلة يوم</a:t>
            </a:r>
            <a:r>
              <a:rPr lang="ar-SA" sz="2800" b="1" kern="0" baseline="0" dirty="0" smtClean="0">
                <a:ln w="1905"/>
                <a:solidFill>
                  <a:schemeClr val="accent5">
                    <a:lumMod val="50000"/>
                  </a:schemeClr>
                </a:solidFill>
                <a:effectLst>
                  <a:innerShdw blurRad="69850" dist="43180" dir="5400000">
                    <a:srgbClr val="000000">
                      <a:alpha val="65000"/>
                    </a:srgbClr>
                  </a:innerShdw>
                </a:effectLst>
                <a:latin typeface="Palatino" pitchFamily="18" charset="0"/>
              </a:rPr>
              <a:t>2013/12/19  </a:t>
            </a:r>
            <a:endParaRPr kumimoji="0" lang="ar-DZ" sz="2800" b="1" i="0" u="none" strike="noStrike" kern="0" normalizeH="0" baseline="0" noProof="0" dirty="0" smtClean="0">
              <a:ln w="1905"/>
              <a:solidFill>
                <a:schemeClr val="accent5">
                  <a:lumMod val="50000"/>
                </a:schemeClr>
              </a:solidFill>
              <a:effectLst>
                <a:innerShdw blurRad="69850" dist="43180" dir="5400000">
                  <a:srgbClr val="000000">
                    <a:alpha val="65000"/>
                  </a:srgbClr>
                </a:innerShdw>
              </a:effectLst>
              <a:uLnTx/>
              <a:uFillTx/>
              <a:latin typeface="Palatino"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DZ" sz="1400" b="1" i="0" u="none" strike="noStrike" kern="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Palatino" pitchFamily="18" charset="0"/>
            </a:endParaRPr>
          </a:p>
        </p:txBody>
      </p:sp>
      <p:pic>
        <p:nvPicPr>
          <p:cNvPr id="10" name="Image 2" descr="N:\عبود000\flag_256.jpg"/>
          <p:cNvPicPr/>
          <p:nvPr/>
        </p:nvPicPr>
        <p:blipFill rotWithShape="1">
          <a:blip r:embed="rId3">
            <a:extLst>
              <a:ext uri="{28A0092B-C50C-407E-A947-70E740481C1C}">
                <a14:useLocalDpi xmlns:a14="http://schemas.microsoft.com/office/drawing/2010/main" val="0"/>
              </a:ext>
            </a:extLst>
          </a:blip>
          <a:srcRect l="15410" r="13831"/>
          <a:stretch/>
        </p:blipFill>
        <p:spPr bwMode="auto">
          <a:xfrm>
            <a:off x="7772400" y="203384"/>
            <a:ext cx="882502" cy="1002665"/>
          </a:xfrm>
          <a:prstGeom prst="rect">
            <a:avLst/>
          </a:prstGeom>
          <a:noFill/>
          <a:ln>
            <a:noFill/>
          </a:ln>
        </p:spPr>
      </p:pic>
      <p:pic>
        <p:nvPicPr>
          <p:cNvPr id="13" name="Image 2" descr="N:\عبود000\flag_256.jpg"/>
          <p:cNvPicPr/>
          <p:nvPr/>
        </p:nvPicPr>
        <p:blipFill rotWithShape="1">
          <a:blip r:embed="rId3">
            <a:extLst>
              <a:ext uri="{28A0092B-C50C-407E-A947-70E740481C1C}">
                <a14:useLocalDpi xmlns:a14="http://schemas.microsoft.com/office/drawing/2010/main" val="0"/>
              </a:ext>
            </a:extLst>
          </a:blip>
          <a:srcRect l="15410" r="13831"/>
          <a:stretch/>
        </p:blipFill>
        <p:spPr bwMode="auto">
          <a:xfrm>
            <a:off x="482600" y="266095"/>
            <a:ext cx="882502" cy="1002665"/>
          </a:xfrm>
          <a:prstGeom prst="rect">
            <a:avLst/>
          </a:prstGeom>
          <a:noFill/>
          <a:ln>
            <a:noFill/>
          </a:ln>
        </p:spPr>
      </p:pic>
    </p:spTree>
    <p:extLst>
      <p:ext uri="{BB962C8B-B14F-4D97-AF65-F5344CB8AC3E}">
        <p14:creationId xmlns:p14="http://schemas.microsoft.com/office/powerpoint/2010/main" val="3579152176"/>
      </p:ext>
    </p:extLst>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4880" y="2033845"/>
            <a:ext cx="8767271" cy="3570208"/>
          </a:xfrm>
          <a:prstGeom prst="rect">
            <a:avLst/>
          </a:prstGeom>
        </p:spPr>
        <p:txBody>
          <a:bodyPr wrap="square">
            <a:spAutoFit/>
          </a:bodyPr>
          <a:lstStyle/>
          <a:p>
            <a:pPr lvl="2" algn="just">
              <a:spcBef>
                <a:spcPts val="1800"/>
              </a:spcBef>
              <a:spcAft>
                <a:spcPts val="600"/>
              </a:spcAft>
              <a:tabLst>
                <a:tab pos="609600" algn="l"/>
              </a:tabLst>
            </a:pPr>
            <a:r>
              <a:rPr lang="ar-SA" sz="2800" dirty="0" smtClean="0">
                <a:ea typeface="Calibri"/>
                <a:cs typeface="+mj-cs"/>
              </a:rPr>
              <a:t> </a:t>
            </a:r>
            <a:r>
              <a:rPr lang="ar-DZ" sz="2800" dirty="0" smtClean="0">
                <a:ea typeface="Calibri"/>
                <a:cs typeface="+mj-cs"/>
              </a:rPr>
              <a:t>أحدث </a:t>
            </a:r>
            <a:r>
              <a:rPr lang="ar-DZ" sz="2800" dirty="0">
                <a:ea typeface="Calibri"/>
                <a:cs typeface="+mj-cs"/>
              </a:rPr>
              <a:t>هذا البرنامج بموجب المرسوم التنفيذي رقم: </a:t>
            </a:r>
            <a:r>
              <a:rPr lang="fr-FR" sz="2800" dirty="0" smtClean="0">
                <a:ea typeface="Calibri"/>
                <a:cs typeface="+mj-cs"/>
              </a:rPr>
              <a:t>374/03</a:t>
            </a:r>
            <a:r>
              <a:rPr lang="ar-DZ" sz="2800" dirty="0" smtClean="0">
                <a:ea typeface="Calibri"/>
                <a:cs typeface="+mj-cs"/>
              </a:rPr>
              <a:t> </a:t>
            </a:r>
            <a:r>
              <a:rPr lang="ar-DZ" sz="2800" dirty="0">
                <a:ea typeface="Calibri"/>
                <a:cs typeface="+mj-cs"/>
              </a:rPr>
              <a:t>المؤرخ </a:t>
            </a:r>
            <a:r>
              <a:rPr lang="ar-DZ" sz="2800" dirty="0" smtClean="0">
                <a:ea typeface="Calibri"/>
                <a:cs typeface="+mj-cs"/>
              </a:rPr>
              <a:t>في</a:t>
            </a:r>
            <a:r>
              <a:rPr lang="fr-FR" sz="2800" dirty="0" smtClean="0">
                <a:ea typeface="Calibri"/>
                <a:cs typeface="+mj-cs"/>
              </a:rPr>
              <a:t>2003/10/30</a:t>
            </a:r>
            <a:r>
              <a:rPr lang="ar-DZ" sz="2800" dirty="0" smtClean="0">
                <a:ea typeface="Calibri"/>
                <a:cs typeface="+mj-cs"/>
              </a:rPr>
              <a:t> المتعلق </a:t>
            </a:r>
            <a:r>
              <a:rPr lang="ar-DZ" sz="2800" dirty="0">
                <a:ea typeface="Calibri"/>
                <a:cs typeface="+mj-cs"/>
              </a:rPr>
              <a:t>بالتصريح التعريفي بالمؤسسات الصغيرة و المتوسطة </a:t>
            </a:r>
            <a:endParaRPr lang="en-US" sz="2800" dirty="0">
              <a:ea typeface="Calibri"/>
              <a:cs typeface="+mj-cs"/>
            </a:endParaRPr>
          </a:p>
          <a:p>
            <a:pPr lvl="2" algn="just">
              <a:spcBef>
                <a:spcPts val="1800"/>
              </a:spcBef>
              <a:spcAft>
                <a:spcPts val="600"/>
              </a:spcAft>
              <a:tabLst>
                <a:tab pos="609600" algn="l"/>
              </a:tabLst>
            </a:pPr>
            <a:r>
              <a:rPr lang="ar-DZ" sz="2800" dirty="0">
                <a:ea typeface="Calibri"/>
                <a:cs typeface="+mj-cs"/>
              </a:rPr>
              <a:t>و هو طريقة لوضع نظام متكامل يتيح استمرار المؤسسة، فهو بالتالي ينطوي على أهمية كبيرة في تنمية الاقتصاد الوطني و تطوير المؤسسات                      </a:t>
            </a:r>
            <a:endParaRPr lang="en-US" sz="2800" dirty="0">
              <a:ea typeface="Calibri"/>
              <a:cs typeface="+mj-cs"/>
            </a:endParaRPr>
          </a:p>
          <a:p>
            <a:pPr marL="609600" algn="just">
              <a:spcBef>
                <a:spcPts val="1800"/>
              </a:spcBef>
              <a:spcAft>
                <a:spcPts val="600"/>
              </a:spcAft>
            </a:pPr>
            <a:endParaRPr lang="en-US" dirty="0">
              <a:effectLst/>
            </a:endParaRPr>
          </a:p>
        </p:txBody>
      </p:sp>
      <p:sp>
        <p:nvSpPr>
          <p:cNvPr id="4" name="Rectangle 1"/>
          <p:cNvSpPr/>
          <p:nvPr/>
        </p:nvSpPr>
        <p:spPr>
          <a:xfrm>
            <a:off x="2616200" y="317500"/>
            <a:ext cx="356400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fontAlgn="base">
              <a:spcBef>
                <a:spcPct val="0"/>
              </a:spcBef>
              <a:spcAft>
                <a:spcPct val="0"/>
              </a:spcAft>
            </a:pPr>
            <a:r>
              <a:rPr lang="ar-SA" sz="2400" b="1" dirty="0"/>
              <a:t>البرنامج الوطني للتأهيل:</a:t>
            </a:r>
          </a:p>
        </p:txBody>
      </p:sp>
    </p:spTree>
    <p:extLst>
      <p:ext uri="{BB962C8B-B14F-4D97-AF65-F5344CB8AC3E}">
        <p14:creationId xmlns:p14="http://schemas.microsoft.com/office/powerpoint/2010/main" val="256571611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6200" y="317500"/>
            <a:ext cx="356400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fontAlgn="base">
              <a:spcBef>
                <a:spcPct val="0"/>
              </a:spcBef>
              <a:spcAft>
                <a:spcPct val="0"/>
              </a:spcAft>
            </a:pPr>
            <a:r>
              <a:rPr lang="ar-DZ" sz="2400" b="1" dirty="0" smtClean="0"/>
              <a:t>القطاعات المستهدفة </a:t>
            </a:r>
            <a:endParaRPr lang="fr-FR" sz="2400" b="1" dirty="0"/>
          </a:p>
        </p:txBody>
      </p:sp>
      <p:sp>
        <p:nvSpPr>
          <p:cNvPr id="14" name="Organigramme : Alternative 13"/>
          <p:cNvSpPr/>
          <p:nvPr/>
        </p:nvSpPr>
        <p:spPr>
          <a:xfrm>
            <a:off x="615950" y="1654490"/>
            <a:ext cx="2592000" cy="756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indent="-411480" algn="ctr">
              <a:buClr>
                <a:schemeClr val="tx1">
                  <a:shade val="95000"/>
                </a:schemeClr>
              </a:buClr>
              <a:defRPr/>
            </a:pPr>
            <a:endParaRPr lang="fr-FR" altLang="zh-CN" b="1" dirty="0" smtClean="0">
              <a:solidFill>
                <a:schemeClr val="tx1"/>
              </a:solidFill>
              <a:latin typeface="Traditional Arabic" pitchFamily="2" charset="-78"/>
              <a:ea typeface="SimSun" pitchFamily="2" charset="-122"/>
              <a:cs typeface="Arabic Transparent" pitchFamily="2" charset="-78"/>
            </a:endParaRPr>
          </a:p>
          <a:p>
            <a:pPr marL="548640" indent="-411480" algn="ctr">
              <a:buClr>
                <a:schemeClr val="tx1">
                  <a:shade val="95000"/>
                </a:schemeClr>
              </a:buClr>
              <a:defRPr/>
            </a:pPr>
            <a:endParaRPr lang="fr-FR" altLang="zh-CN" b="1" dirty="0" smtClean="0">
              <a:solidFill>
                <a:schemeClr val="tx1"/>
              </a:solidFill>
              <a:latin typeface="Traditional Arabic" pitchFamily="2" charset="-78"/>
              <a:ea typeface="SimSun" pitchFamily="2" charset="-122"/>
              <a:cs typeface="Arabic Transparent" pitchFamily="2" charset="-78"/>
            </a:endParaRPr>
          </a:p>
          <a:p>
            <a:pPr marL="548640" indent="-411480" algn="ctr">
              <a:buClr>
                <a:schemeClr val="tx1">
                  <a:shade val="95000"/>
                </a:schemeClr>
              </a:buClr>
              <a:defRPr/>
            </a:pPr>
            <a:r>
              <a:rPr lang="ar-JO" altLang="zh-CN" b="1" dirty="0" smtClean="0">
                <a:solidFill>
                  <a:schemeClr val="tx1"/>
                </a:solidFill>
                <a:latin typeface="Traditional Arabic" pitchFamily="2" charset="-78"/>
                <a:ea typeface="SimSun" pitchFamily="2" charset="-122"/>
                <a:cs typeface="Arabic Transparent" pitchFamily="2" charset="-78"/>
              </a:rPr>
              <a:t>خدمات</a:t>
            </a:r>
            <a:r>
              <a:rPr lang="fr-FR" altLang="zh-CN" b="1" dirty="0" smtClean="0">
                <a:solidFill>
                  <a:schemeClr val="tx1"/>
                </a:solidFill>
                <a:latin typeface="Traditional Arabic" pitchFamily="2" charset="-78"/>
                <a:ea typeface="SimSun" pitchFamily="2" charset="-122"/>
                <a:cs typeface="Arabic Transparent" pitchFamily="2" charset="-78"/>
              </a:rPr>
              <a:t> </a:t>
            </a:r>
            <a:r>
              <a:rPr lang="ar-DZ" altLang="zh-CN" b="1" dirty="0" smtClean="0">
                <a:solidFill>
                  <a:schemeClr val="tx1"/>
                </a:solidFill>
                <a:latin typeface="Traditional Arabic" pitchFamily="2" charset="-78"/>
                <a:ea typeface="SimSun" pitchFamily="2" charset="-122"/>
                <a:cs typeface="Arabic Transparent" pitchFamily="2" charset="-78"/>
              </a:rPr>
              <a:t>البريد </a:t>
            </a:r>
            <a:r>
              <a:rPr lang="ar-DZ" altLang="zh-CN" b="1" dirty="0" err="1" smtClean="0">
                <a:solidFill>
                  <a:schemeClr val="tx1"/>
                </a:solidFill>
                <a:latin typeface="Traditional Arabic" pitchFamily="2" charset="-78"/>
                <a:ea typeface="SimSun" pitchFamily="2" charset="-122"/>
                <a:cs typeface="Arabic Transparent" pitchFamily="2" charset="-78"/>
              </a:rPr>
              <a:t>و</a:t>
            </a:r>
            <a:r>
              <a:rPr lang="fr-FR" altLang="zh-CN" b="1" dirty="0" smtClean="0">
                <a:solidFill>
                  <a:schemeClr val="tx1"/>
                </a:solidFill>
                <a:latin typeface="Traditional Arabic" pitchFamily="2" charset="-78"/>
                <a:ea typeface="SimSun" pitchFamily="2" charset="-122"/>
                <a:cs typeface="Arabic Transparent" pitchFamily="2" charset="-78"/>
              </a:rPr>
              <a:t> </a:t>
            </a:r>
            <a:r>
              <a:rPr lang="ar-JO" altLang="zh-CN" b="1" dirty="0" smtClean="0">
                <a:solidFill>
                  <a:schemeClr val="tx1"/>
                </a:solidFill>
                <a:latin typeface="Traditional Arabic" pitchFamily="2" charset="-78"/>
                <a:ea typeface="SimSun" pitchFamily="2" charset="-122"/>
                <a:cs typeface="Arabic Transparent" pitchFamily="2" charset="-78"/>
              </a:rPr>
              <a:t>تكنولوجيات الإعلام والاتصال</a:t>
            </a:r>
            <a:endParaRPr lang="fr-FR" altLang="zh-CN" sz="2000" b="1" dirty="0" smtClean="0">
              <a:solidFill>
                <a:schemeClr val="tx1"/>
              </a:solidFill>
              <a:latin typeface="Traditional Arabic" pitchFamily="2" charset="-78"/>
              <a:ea typeface="SimSun" pitchFamily="2" charset="-122"/>
              <a:cs typeface="Arabic Transparent" pitchFamily="2" charset="-78"/>
            </a:endParaRPr>
          </a:p>
          <a:p>
            <a:pPr marL="548640" indent="-411480" algn="ctr">
              <a:buClr>
                <a:schemeClr val="tx1">
                  <a:shade val="95000"/>
                </a:schemeClr>
              </a:buClr>
              <a:defRPr/>
            </a:pPr>
            <a:endParaRPr lang="ar-DZ" sz="2400" b="1" dirty="0" smtClean="0"/>
          </a:p>
        </p:txBody>
      </p:sp>
      <p:sp>
        <p:nvSpPr>
          <p:cNvPr id="9" name="Organigramme : Alternative 8"/>
          <p:cNvSpPr/>
          <p:nvPr/>
        </p:nvSpPr>
        <p:spPr>
          <a:xfrm>
            <a:off x="615026" y="4818479"/>
            <a:ext cx="2604587" cy="65697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indent="-411480" algn="ctr">
              <a:buClr>
                <a:schemeClr val="tx1">
                  <a:shade val="95000"/>
                </a:schemeClr>
              </a:buClr>
              <a:defRPr/>
            </a:pPr>
            <a:r>
              <a:rPr lang="ar-JO" altLang="zh-CN" sz="2000" b="1" dirty="0" smtClean="0">
                <a:solidFill>
                  <a:schemeClr val="tx1"/>
                </a:solidFill>
                <a:latin typeface="Traditional Arabic" pitchFamily="2" charset="-78"/>
                <a:ea typeface="SimSun" pitchFamily="2" charset="-122"/>
                <a:cs typeface="Arabic Transparent" pitchFamily="2" charset="-78"/>
              </a:rPr>
              <a:t>الصيد البحري</a:t>
            </a:r>
            <a:endParaRPr lang="fr-FR" altLang="zh-CN" sz="2000" b="1" dirty="0" smtClean="0">
              <a:solidFill>
                <a:schemeClr val="tx1"/>
              </a:solidFill>
              <a:latin typeface="Traditional Arabic" pitchFamily="2" charset="-78"/>
              <a:ea typeface="SimSun" pitchFamily="2" charset="-122"/>
              <a:cs typeface="Arabic Transparent" pitchFamily="2" charset="-78"/>
            </a:endParaRPr>
          </a:p>
        </p:txBody>
      </p:sp>
      <p:sp>
        <p:nvSpPr>
          <p:cNvPr id="12" name="Organigramme : Alternative 11"/>
          <p:cNvSpPr/>
          <p:nvPr/>
        </p:nvSpPr>
        <p:spPr>
          <a:xfrm>
            <a:off x="5780789" y="4779661"/>
            <a:ext cx="2643725" cy="68775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pPr>
            <a:r>
              <a:rPr lang="ar-JO" altLang="zh-CN" sz="2000" b="1" dirty="0" smtClean="0">
                <a:solidFill>
                  <a:schemeClr val="tx1"/>
                </a:solidFill>
                <a:latin typeface="Traditional Arabic" pitchFamily="2" charset="-78"/>
                <a:ea typeface="SimSun" pitchFamily="2" charset="-122"/>
                <a:cs typeface="Arabic Transparent" pitchFamily="2" charset="-78"/>
              </a:rPr>
              <a:t>الخدمات</a:t>
            </a:r>
            <a:endParaRPr lang="fr-FR" altLang="zh-CN" sz="2000" b="1" dirty="0" smtClean="0">
              <a:solidFill>
                <a:schemeClr val="tx1"/>
              </a:solidFill>
              <a:latin typeface="Traditional Arabic" pitchFamily="2" charset="-78"/>
              <a:ea typeface="SimSun" pitchFamily="2" charset="-122"/>
              <a:cs typeface="Arabic Transparent" pitchFamily="2" charset="-78"/>
            </a:endParaRPr>
          </a:p>
        </p:txBody>
      </p:sp>
      <p:sp>
        <p:nvSpPr>
          <p:cNvPr id="7" name="Organigramme : Alternative 6"/>
          <p:cNvSpPr/>
          <p:nvPr/>
        </p:nvSpPr>
        <p:spPr>
          <a:xfrm>
            <a:off x="5737380" y="1695450"/>
            <a:ext cx="2643099" cy="68631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indent="-411480">
              <a:buClr>
                <a:schemeClr val="tx1">
                  <a:shade val="95000"/>
                </a:schemeClr>
              </a:buClr>
              <a:defRPr/>
            </a:pPr>
            <a:r>
              <a:rPr lang="ar-JO" altLang="zh-CN" sz="2000" b="1" dirty="0" smtClean="0">
                <a:solidFill>
                  <a:schemeClr val="tx1"/>
                </a:solidFill>
                <a:latin typeface="Traditional Arabic" pitchFamily="2" charset="-78"/>
                <a:ea typeface="SimSun" pitchFamily="2" charset="-122"/>
                <a:cs typeface="Arabic Transparent" pitchFamily="2" charset="-78"/>
              </a:rPr>
              <a:t>الصناع</a:t>
            </a:r>
            <a:r>
              <a:rPr lang="ar-DZ" altLang="zh-CN" sz="2000" b="1" dirty="0" smtClean="0">
                <a:solidFill>
                  <a:schemeClr val="tx1"/>
                </a:solidFill>
                <a:latin typeface="Traditional Arabic" pitchFamily="2" charset="-78"/>
                <a:ea typeface="SimSun" pitchFamily="2" charset="-122"/>
                <a:cs typeface="Arabic Transparent" pitchFamily="2" charset="-78"/>
              </a:rPr>
              <a:t>ات الغذائية</a:t>
            </a:r>
          </a:p>
        </p:txBody>
      </p:sp>
      <p:sp>
        <p:nvSpPr>
          <p:cNvPr id="8" name="Organigramme : Alternative 7"/>
          <p:cNvSpPr/>
          <p:nvPr/>
        </p:nvSpPr>
        <p:spPr>
          <a:xfrm>
            <a:off x="576514" y="2749979"/>
            <a:ext cx="2643099" cy="68631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pPr>
            <a:r>
              <a:rPr lang="ar-DZ" altLang="zh-CN" sz="2000" b="1" dirty="0" smtClean="0">
                <a:solidFill>
                  <a:schemeClr val="tx1"/>
                </a:solidFill>
                <a:latin typeface="Traditional Arabic" pitchFamily="2" charset="-78"/>
                <a:ea typeface="SimSun" pitchFamily="2" charset="-122"/>
                <a:cs typeface="Arabic Transparent" pitchFamily="2" charset="-78"/>
              </a:rPr>
              <a:t>الصناعة </a:t>
            </a:r>
            <a:endParaRPr lang="fr-FR" altLang="zh-CN" sz="2000" b="1" dirty="0" smtClean="0">
              <a:solidFill>
                <a:schemeClr val="tx1"/>
              </a:solidFill>
              <a:latin typeface="Traditional Arabic" pitchFamily="2" charset="-78"/>
              <a:ea typeface="SimSun" pitchFamily="2" charset="-122"/>
              <a:cs typeface="Arabic Transparent" pitchFamily="2" charset="-78"/>
            </a:endParaRPr>
          </a:p>
        </p:txBody>
      </p:sp>
      <p:sp>
        <p:nvSpPr>
          <p:cNvPr id="10" name="Organigramme : Alternative 9"/>
          <p:cNvSpPr/>
          <p:nvPr/>
        </p:nvSpPr>
        <p:spPr>
          <a:xfrm>
            <a:off x="5780789" y="2749979"/>
            <a:ext cx="2643099" cy="68631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pPr>
            <a:r>
              <a:rPr lang="ar-JO" altLang="zh-CN" sz="2000" b="1" dirty="0" smtClean="0">
                <a:solidFill>
                  <a:schemeClr val="tx1"/>
                </a:solidFill>
                <a:latin typeface="Traditional Arabic" pitchFamily="2" charset="-78"/>
                <a:ea typeface="SimSun" pitchFamily="2" charset="-122"/>
                <a:cs typeface="Arabic Transparent" pitchFamily="2" charset="-78"/>
              </a:rPr>
              <a:t>البناء والأشغال العمومية والري</a:t>
            </a:r>
            <a:endParaRPr lang="fr-FR" altLang="zh-CN" sz="2000" b="1" dirty="0" smtClean="0">
              <a:solidFill>
                <a:schemeClr val="tx1"/>
              </a:solidFill>
              <a:latin typeface="Traditional Arabic" pitchFamily="2" charset="-78"/>
              <a:ea typeface="SimSun" pitchFamily="2" charset="-122"/>
              <a:cs typeface="Arabic Transparent" pitchFamily="2" charset="-78"/>
            </a:endParaRPr>
          </a:p>
        </p:txBody>
      </p:sp>
      <p:sp>
        <p:nvSpPr>
          <p:cNvPr id="11" name="Organigramme : Alternative 10"/>
          <p:cNvSpPr/>
          <p:nvPr/>
        </p:nvSpPr>
        <p:spPr>
          <a:xfrm>
            <a:off x="5780789" y="3763950"/>
            <a:ext cx="2643099" cy="68631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indent="-411480" algn="ctr">
              <a:buClr>
                <a:schemeClr val="tx1">
                  <a:shade val="95000"/>
                </a:schemeClr>
              </a:buClr>
              <a:defRPr/>
            </a:pPr>
            <a:r>
              <a:rPr lang="ar-JO" altLang="zh-CN" sz="2000" b="1" dirty="0" smtClean="0">
                <a:solidFill>
                  <a:schemeClr val="tx1"/>
                </a:solidFill>
                <a:latin typeface="Traditional Arabic" pitchFamily="2" charset="-78"/>
                <a:ea typeface="SimSun" pitchFamily="2" charset="-122"/>
                <a:cs typeface="Arabic Transparent" pitchFamily="2" charset="-78"/>
              </a:rPr>
              <a:t>السياحة والفندقة</a:t>
            </a:r>
            <a:endParaRPr lang="fr-FR" sz="2400" b="1" dirty="0" smtClean="0"/>
          </a:p>
        </p:txBody>
      </p:sp>
      <p:sp>
        <p:nvSpPr>
          <p:cNvPr id="17" name="Organigramme : Alternative 16"/>
          <p:cNvSpPr/>
          <p:nvPr/>
        </p:nvSpPr>
        <p:spPr>
          <a:xfrm>
            <a:off x="576514" y="3731571"/>
            <a:ext cx="2643099" cy="68631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48640" indent="-411480" algn="ctr">
              <a:buClr>
                <a:schemeClr val="tx1">
                  <a:shade val="95000"/>
                </a:schemeClr>
              </a:buClr>
              <a:defRPr/>
            </a:pPr>
            <a:r>
              <a:rPr lang="ar-JO" altLang="zh-CN" sz="2000" b="1" dirty="0" smtClean="0">
                <a:solidFill>
                  <a:schemeClr val="tx1"/>
                </a:solidFill>
                <a:latin typeface="Traditional Arabic" pitchFamily="2" charset="-78"/>
                <a:ea typeface="SimSun" pitchFamily="2" charset="-122"/>
                <a:cs typeface="Arabic Transparent" pitchFamily="2" charset="-78"/>
              </a:rPr>
              <a:t>النقل</a:t>
            </a:r>
            <a:endParaRPr lang="ar-DZ" altLang="zh-CN" sz="2000" b="1" dirty="0" smtClean="0">
              <a:solidFill>
                <a:schemeClr val="tx1"/>
              </a:solidFill>
              <a:latin typeface="Traditional Arabic" pitchFamily="2" charset="-78"/>
              <a:ea typeface="SimSun" pitchFamily="2" charset="-122"/>
              <a:cs typeface="Arabic Transparent" pitchFamily="2" charset="-78"/>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randombar(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ox(in)">
                                      <p:cBhvr>
                                        <p:cTn id="37" dur="20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ox(in)">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9" grpId="0" animBg="1"/>
      <p:bldP spid="12" grpId="0" animBg="1"/>
      <p:bldP spid="7" grpId="0" animBg="1"/>
      <p:bldP spid="8" grpId="0" animBg="1"/>
      <p:bldP spid="10" grpId="0" animBg="1"/>
      <p:bldP spid="11"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317500"/>
            <a:ext cx="356400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fontAlgn="base">
              <a:spcBef>
                <a:spcPct val="0"/>
              </a:spcBef>
              <a:spcAft>
                <a:spcPct val="0"/>
              </a:spcAft>
            </a:pPr>
            <a:r>
              <a:rPr lang="ar-SA" sz="2400" b="1" dirty="0" smtClean="0"/>
              <a:t>أ</a:t>
            </a:r>
            <a:r>
              <a:rPr lang="ar-JO" sz="2400" b="1" dirty="0" smtClean="0"/>
              <a:t>هد</a:t>
            </a:r>
            <a:r>
              <a:rPr lang="ar-SA" sz="2400" b="1" dirty="0" smtClean="0"/>
              <a:t>ا</a:t>
            </a:r>
            <a:r>
              <a:rPr lang="ar-JO" sz="2400" b="1" dirty="0" smtClean="0"/>
              <a:t>ف البرنامج</a:t>
            </a:r>
            <a:endParaRPr lang="fr-FR" sz="2400" b="1" dirty="0"/>
          </a:p>
        </p:txBody>
      </p:sp>
      <p:sp>
        <p:nvSpPr>
          <p:cNvPr id="12" name="Flèche gauche 11"/>
          <p:cNvSpPr/>
          <p:nvPr/>
        </p:nvSpPr>
        <p:spPr>
          <a:xfrm>
            <a:off x="7587335" y="1898830"/>
            <a:ext cx="400050" cy="177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14" name="Flèche gauche 13"/>
          <p:cNvSpPr/>
          <p:nvPr/>
        </p:nvSpPr>
        <p:spPr>
          <a:xfrm>
            <a:off x="7547325" y="2806700"/>
            <a:ext cx="400050" cy="177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16" name="Flèche gauche 15"/>
          <p:cNvSpPr/>
          <p:nvPr/>
        </p:nvSpPr>
        <p:spPr>
          <a:xfrm>
            <a:off x="7502320" y="3695700"/>
            <a:ext cx="400050" cy="177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17" name="Flèche gauche 16"/>
          <p:cNvSpPr/>
          <p:nvPr/>
        </p:nvSpPr>
        <p:spPr>
          <a:xfrm>
            <a:off x="7457315" y="5295900"/>
            <a:ext cx="400050" cy="177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18" name="Flèche gauche 17"/>
          <p:cNvSpPr/>
          <p:nvPr/>
        </p:nvSpPr>
        <p:spPr>
          <a:xfrm>
            <a:off x="7502320" y="4451350"/>
            <a:ext cx="400050" cy="177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19" name="Rectangle 18"/>
          <p:cNvSpPr/>
          <p:nvPr/>
        </p:nvSpPr>
        <p:spPr>
          <a:xfrm>
            <a:off x="2997534" y="1695450"/>
            <a:ext cx="3708066" cy="461665"/>
          </a:xfrm>
          <a:prstGeom prst="rect">
            <a:avLst/>
          </a:prstGeom>
        </p:spPr>
        <p:txBody>
          <a:bodyPr wrap="none">
            <a:spAutoFit/>
          </a:bodyPr>
          <a:lstStyle/>
          <a:p>
            <a:r>
              <a:rPr lang="ar-JO" sz="2400" dirty="0" smtClean="0">
                <a:ea typeface="Calibri"/>
              </a:rPr>
              <a:t>تأهي</a:t>
            </a:r>
            <a:r>
              <a:rPr lang="ar-DZ" sz="2400" dirty="0" smtClean="0">
                <a:ea typeface="Calibri"/>
              </a:rPr>
              <a:t>ــــ</a:t>
            </a:r>
            <a:r>
              <a:rPr lang="ar-JO" sz="2400" dirty="0" smtClean="0">
                <a:ea typeface="Calibri"/>
              </a:rPr>
              <a:t>ل قدرات التسيير و التنظي</a:t>
            </a:r>
            <a:r>
              <a:rPr lang="ar-DZ" sz="2400" dirty="0" smtClean="0">
                <a:ea typeface="Calibri"/>
              </a:rPr>
              <a:t>ــــــ</a:t>
            </a:r>
            <a:r>
              <a:rPr lang="ar-JO" sz="2400" dirty="0" smtClean="0">
                <a:ea typeface="Calibri"/>
              </a:rPr>
              <a:t>م</a:t>
            </a:r>
            <a:endParaRPr lang="fr-FR" sz="2400" dirty="0" smtClean="0">
              <a:ea typeface="Calibri"/>
            </a:endParaRPr>
          </a:p>
        </p:txBody>
      </p:sp>
      <p:sp>
        <p:nvSpPr>
          <p:cNvPr id="20" name="Rectangle 19"/>
          <p:cNvSpPr/>
          <p:nvPr/>
        </p:nvSpPr>
        <p:spPr>
          <a:xfrm>
            <a:off x="-108519" y="2628900"/>
            <a:ext cx="7036370" cy="461665"/>
          </a:xfrm>
          <a:prstGeom prst="rect">
            <a:avLst/>
          </a:prstGeom>
        </p:spPr>
        <p:txBody>
          <a:bodyPr wrap="square">
            <a:spAutoFit/>
          </a:bodyPr>
          <a:lstStyle/>
          <a:p>
            <a:r>
              <a:rPr lang="ar-DZ" sz="2400" dirty="0">
                <a:ea typeface="Calibri"/>
              </a:rPr>
              <a:t>تقييم نقاط القوة ونقاط الضعف لمؤسساتكم وكذا الفرص ومخاطر السوق</a:t>
            </a:r>
            <a:endParaRPr lang="fr-FR" sz="2400" dirty="0">
              <a:ea typeface="Calibri"/>
            </a:endParaRPr>
          </a:p>
        </p:txBody>
      </p:sp>
      <p:sp>
        <p:nvSpPr>
          <p:cNvPr id="21" name="Rectangle 20"/>
          <p:cNvSpPr/>
          <p:nvPr/>
        </p:nvSpPr>
        <p:spPr>
          <a:xfrm>
            <a:off x="3839939" y="5118100"/>
            <a:ext cx="2847296" cy="461665"/>
          </a:xfrm>
          <a:prstGeom prst="rect">
            <a:avLst/>
          </a:prstGeom>
        </p:spPr>
        <p:txBody>
          <a:bodyPr wrap="square">
            <a:spAutoFit/>
          </a:bodyPr>
          <a:lstStyle/>
          <a:p>
            <a:r>
              <a:rPr lang="ar-JO" sz="2400" dirty="0" smtClean="0">
                <a:ea typeface="Calibri"/>
              </a:rPr>
              <a:t>تأهيل نوعية المؤسسة</a:t>
            </a:r>
            <a:endParaRPr lang="fr-FR" sz="2400" dirty="0" smtClean="0">
              <a:ea typeface="Calibri"/>
            </a:endParaRPr>
          </a:p>
        </p:txBody>
      </p:sp>
      <p:sp>
        <p:nvSpPr>
          <p:cNvPr id="22" name="Rectangle 21"/>
          <p:cNvSpPr/>
          <p:nvPr/>
        </p:nvSpPr>
        <p:spPr>
          <a:xfrm>
            <a:off x="3497422" y="3445840"/>
            <a:ext cx="3369833" cy="461665"/>
          </a:xfrm>
          <a:prstGeom prst="rect">
            <a:avLst/>
          </a:prstGeom>
        </p:spPr>
        <p:txBody>
          <a:bodyPr wrap="none">
            <a:spAutoFit/>
          </a:bodyPr>
          <a:lstStyle/>
          <a:p>
            <a:r>
              <a:rPr lang="ar-JO" sz="2400" dirty="0" smtClean="0">
                <a:ea typeface="Calibri"/>
              </a:rPr>
              <a:t>دعم الاستثمارات المادية </a:t>
            </a:r>
            <a:r>
              <a:rPr lang="ar-SA" sz="2400" dirty="0" smtClean="0">
                <a:ea typeface="Calibri"/>
              </a:rPr>
              <a:t>الإنتاجية</a:t>
            </a:r>
            <a:endParaRPr lang="fr-FR" sz="2400" dirty="0" smtClean="0">
              <a:ea typeface="Calibri"/>
            </a:endParaRPr>
          </a:p>
        </p:txBody>
      </p:sp>
      <p:sp>
        <p:nvSpPr>
          <p:cNvPr id="23" name="Rectangle 22"/>
          <p:cNvSpPr/>
          <p:nvPr/>
        </p:nvSpPr>
        <p:spPr>
          <a:xfrm>
            <a:off x="4362440" y="4239280"/>
            <a:ext cx="2279790" cy="461665"/>
          </a:xfrm>
          <a:prstGeom prst="rect">
            <a:avLst/>
          </a:prstGeom>
        </p:spPr>
        <p:txBody>
          <a:bodyPr wrap="none">
            <a:spAutoFit/>
          </a:bodyPr>
          <a:lstStyle/>
          <a:p>
            <a:r>
              <a:rPr lang="ar-JO" sz="2400" dirty="0" smtClean="0">
                <a:ea typeface="Calibri"/>
              </a:rPr>
              <a:t>تأهيل الموارد البشرية</a:t>
            </a:r>
            <a:endParaRPr lang="fr-FR" sz="2400" dirty="0" smtClean="0">
              <a:ea typeface="Calibri"/>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ppt_x</p:attrName>
                                        </p:attrNameLst>
                                      </p:cBhvr>
                                      <p:tavLst>
                                        <p:tav tm="0">
                                          <p:val>
                                            <p:strVal val="#ppt_x-.2"/>
                                          </p:val>
                                        </p:tav>
                                        <p:tav tm="100000">
                                          <p:val>
                                            <p:strVal val="#ppt_x"/>
                                          </p:val>
                                        </p:tav>
                                      </p:tavLst>
                                    </p:anim>
                                    <p:anim calcmode="lin" valueType="num">
                                      <p:cBhvr>
                                        <p:cTn id="13"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1000" fill="hold"/>
                                        <p:tgtEl>
                                          <p:spTgt spid="14"/>
                                        </p:tgtEl>
                                        <p:attrNameLst>
                                          <p:attrName>ppt_x</p:attrName>
                                        </p:attrNameLst>
                                      </p:cBhvr>
                                      <p:tavLst>
                                        <p:tav tm="0">
                                          <p:val>
                                            <p:strVal val="#ppt_x-.2"/>
                                          </p:val>
                                        </p:tav>
                                        <p:tav tm="100000">
                                          <p:val>
                                            <p:strVal val="#ppt_x"/>
                                          </p:val>
                                        </p:tav>
                                      </p:tavLst>
                                    </p:anim>
                                    <p:anim calcmode="lin" valueType="num">
                                      <p:cBhvr>
                                        <p:cTn id="26"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p:cTn id="38" dur="1000" fill="hold"/>
                                        <p:tgtEl>
                                          <p:spTgt spid="16"/>
                                        </p:tgtEl>
                                        <p:attrNameLst>
                                          <p:attrName>ppt_x</p:attrName>
                                        </p:attrNameLst>
                                      </p:cBhvr>
                                      <p:tavLst>
                                        <p:tav tm="0">
                                          <p:val>
                                            <p:strVal val="#ppt_x-.2"/>
                                          </p:val>
                                        </p:tav>
                                        <p:tav tm="100000">
                                          <p:val>
                                            <p:strVal val="#ppt_x"/>
                                          </p:val>
                                        </p:tav>
                                      </p:tavLst>
                                    </p:anim>
                                    <p:anim calcmode="lin" valueType="num">
                                      <p:cBhvr>
                                        <p:cTn id="39"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fltVal val="0"/>
                                          </p:val>
                                        </p:tav>
                                        <p:tav tm="100000">
                                          <p:val>
                                            <p:strVal val="#ppt_w"/>
                                          </p:val>
                                        </p:tav>
                                      </p:tavLst>
                                    </p:anim>
                                    <p:anim calcmode="lin" valueType="num">
                                      <p:cBhvr>
                                        <p:cTn id="46"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1000" fill="hold"/>
                                        <p:tgtEl>
                                          <p:spTgt spid="18"/>
                                        </p:tgtEl>
                                        <p:attrNameLst>
                                          <p:attrName>ppt_x</p:attrName>
                                        </p:attrNameLst>
                                      </p:cBhvr>
                                      <p:tavLst>
                                        <p:tav tm="0">
                                          <p:val>
                                            <p:strVal val="#ppt_x-.2"/>
                                          </p:val>
                                        </p:tav>
                                        <p:tav tm="100000">
                                          <p:val>
                                            <p:strVal val="#ppt_x"/>
                                          </p:val>
                                        </p:tav>
                                      </p:tavLst>
                                    </p:anim>
                                    <p:anim calcmode="lin" valueType="num">
                                      <p:cBhvr>
                                        <p:cTn id="52"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53" dur="10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p:cTn id="64" dur="1000" fill="hold"/>
                                        <p:tgtEl>
                                          <p:spTgt spid="17"/>
                                        </p:tgtEl>
                                        <p:attrNameLst>
                                          <p:attrName>ppt_x</p:attrName>
                                        </p:attrNameLst>
                                      </p:cBhvr>
                                      <p:tavLst>
                                        <p:tav tm="0">
                                          <p:val>
                                            <p:strVal val="#ppt_x-.2"/>
                                          </p:val>
                                        </p:tav>
                                        <p:tav tm="100000">
                                          <p:val>
                                            <p:strVal val="#ppt_x"/>
                                          </p:val>
                                        </p:tav>
                                      </p:tavLst>
                                    </p:anim>
                                    <p:anim calcmode="lin" valueType="num">
                                      <p:cBhvr>
                                        <p:cTn id="65"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66" dur="10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23" presetClass="entr" presetSubtype="16"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p:cTn id="71" dur="500" fill="hold"/>
                                        <p:tgtEl>
                                          <p:spTgt spid="21"/>
                                        </p:tgtEl>
                                        <p:attrNameLst>
                                          <p:attrName>ppt_w</p:attrName>
                                        </p:attrNameLst>
                                      </p:cBhvr>
                                      <p:tavLst>
                                        <p:tav tm="0">
                                          <p:val>
                                            <p:fltVal val="0"/>
                                          </p:val>
                                        </p:tav>
                                        <p:tav tm="100000">
                                          <p:val>
                                            <p:strVal val="#ppt_w"/>
                                          </p:val>
                                        </p:tav>
                                      </p:tavLst>
                                    </p:anim>
                                    <p:anim calcmode="lin" valueType="num">
                                      <p:cBhvr>
                                        <p:cTn id="72" dur="500" fill="hold"/>
                                        <p:tgtEl>
                                          <p:spTgt spid="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4" grpId="0" animBg="1"/>
      <p:bldP spid="16" grpId="0" animBg="1"/>
      <p:bldP spid="17" grpId="0" animBg="1"/>
      <p:bldP spid="18" grpId="0" animBg="1"/>
      <p:bldP spid="19" grpId="0"/>
      <p:bldP spid="20" grpId="0"/>
      <p:bldP spid="21"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6200" y="317500"/>
            <a:ext cx="408940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fontAlgn="base">
              <a:spcBef>
                <a:spcPct val="0"/>
              </a:spcBef>
              <a:spcAft>
                <a:spcPct val="0"/>
              </a:spcAft>
            </a:pPr>
            <a:r>
              <a:rPr lang="ar-SA" sz="2400" b="1" dirty="0"/>
              <a:t>إ</a:t>
            </a:r>
            <a:r>
              <a:rPr lang="ar-SA" sz="2400" b="1" dirty="0" smtClean="0"/>
              <a:t>حصائيات البرنامج الوطني لتأهيل المؤسسات الصغيرة والمتوسطة</a:t>
            </a:r>
            <a:endParaRPr lang="fr-FR" sz="2400" b="1" dirty="0"/>
          </a:p>
        </p:txBody>
      </p:sp>
      <p:graphicFrame>
        <p:nvGraphicFramePr>
          <p:cNvPr id="3" name="جدول 2"/>
          <p:cNvGraphicFramePr>
            <a:graphicFrameLocks noGrp="1"/>
          </p:cNvGraphicFramePr>
          <p:nvPr>
            <p:extLst>
              <p:ext uri="{D42A27DB-BD31-4B8C-83A1-F6EECF244321}">
                <p14:modId xmlns:p14="http://schemas.microsoft.com/office/powerpoint/2010/main" val="3227030567"/>
              </p:ext>
            </p:extLst>
          </p:nvPr>
        </p:nvGraphicFramePr>
        <p:xfrm>
          <a:off x="1074589" y="3158970"/>
          <a:ext cx="7569253" cy="1828800"/>
        </p:xfrm>
        <a:graphic>
          <a:graphicData uri="http://schemas.openxmlformats.org/drawingml/2006/table">
            <a:tbl>
              <a:tblPr rtl="1" firstRow="1" firstCol="1" bandRow="1">
                <a:tableStyleId>{284E427A-3D55-4303-BF80-6455036E1DE7}</a:tableStyleId>
              </a:tblPr>
              <a:tblGrid>
                <a:gridCol w="3675436"/>
                <a:gridCol w="3893817"/>
              </a:tblGrid>
              <a:tr h="251460">
                <a:tc>
                  <a:txBody>
                    <a:bodyPr/>
                    <a:lstStyle/>
                    <a:p>
                      <a:pPr marL="609600" algn="ctr" rtl="1">
                        <a:spcBef>
                          <a:spcPts val="1800"/>
                        </a:spcBef>
                        <a:spcAft>
                          <a:spcPts val="600"/>
                        </a:spcAft>
                      </a:pPr>
                      <a:r>
                        <a:rPr lang="ar-DZ" sz="2400" b="1" u="none" strike="noStrike" dirty="0">
                          <a:effectLst/>
                        </a:rPr>
                        <a:t>عدد الملفات المسحوبة</a:t>
                      </a:r>
                      <a:endParaRPr lang="en-US" sz="2000" b="1" dirty="0">
                        <a:effectLst/>
                        <a:latin typeface="Calibri"/>
                        <a:cs typeface="Arial"/>
                      </a:endParaRPr>
                    </a:p>
                  </a:txBody>
                  <a:tcPr marL="68580" marR="68580" marT="0" marB="0" anchor="ctr"/>
                </a:tc>
                <a:tc>
                  <a:txBody>
                    <a:bodyPr/>
                    <a:lstStyle/>
                    <a:p>
                      <a:pPr marL="609600" algn="ctr" rtl="1">
                        <a:spcBef>
                          <a:spcPts val="1800"/>
                        </a:spcBef>
                        <a:spcAft>
                          <a:spcPts val="600"/>
                        </a:spcAft>
                      </a:pPr>
                      <a:r>
                        <a:rPr lang="ar-DZ" sz="2400" b="1" u="none" strike="noStrike" dirty="0">
                          <a:effectLst/>
                        </a:rPr>
                        <a:t>270</a:t>
                      </a:r>
                      <a:endParaRPr lang="en-US" sz="2000" b="1" dirty="0">
                        <a:effectLst/>
                        <a:latin typeface="Calibri"/>
                        <a:cs typeface="Arial"/>
                      </a:endParaRPr>
                    </a:p>
                  </a:txBody>
                  <a:tcPr marL="68580" marR="68580" marT="0" marB="0" anchor="ctr"/>
                </a:tc>
              </a:tr>
              <a:tr h="354330">
                <a:tc>
                  <a:txBody>
                    <a:bodyPr/>
                    <a:lstStyle/>
                    <a:p>
                      <a:pPr marL="609600" algn="ctr" rtl="1">
                        <a:spcBef>
                          <a:spcPts val="1800"/>
                        </a:spcBef>
                        <a:spcAft>
                          <a:spcPts val="600"/>
                        </a:spcAft>
                      </a:pPr>
                      <a:r>
                        <a:rPr lang="ar-DZ" sz="2400" b="1" u="none" strike="noStrike" dirty="0">
                          <a:effectLst/>
                        </a:rPr>
                        <a:t>عدد الملفات المودعة</a:t>
                      </a:r>
                      <a:endParaRPr lang="en-US" sz="2000" b="1" dirty="0">
                        <a:effectLst/>
                        <a:latin typeface="Calibri"/>
                        <a:cs typeface="Arial"/>
                      </a:endParaRPr>
                    </a:p>
                  </a:txBody>
                  <a:tcPr marL="68580" marR="68580" marT="0" marB="0" anchor="ctr"/>
                </a:tc>
                <a:tc>
                  <a:txBody>
                    <a:bodyPr/>
                    <a:lstStyle/>
                    <a:p>
                      <a:pPr marL="609600" algn="ctr" rtl="1">
                        <a:spcBef>
                          <a:spcPts val="1800"/>
                        </a:spcBef>
                        <a:spcAft>
                          <a:spcPts val="600"/>
                        </a:spcAft>
                      </a:pPr>
                      <a:r>
                        <a:rPr lang="ar-SA" sz="2400" b="1" u="none" strike="noStrike" dirty="0" smtClean="0">
                          <a:effectLst/>
                        </a:rPr>
                        <a:t>90</a:t>
                      </a:r>
                      <a:endParaRPr lang="en-US" sz="2000" b="1" dirty="0">
                        <a:effectLst/>
                        <a:latin typeface="Calibri"/>
                        <a:cs typeface="Arial"/>
                      </a:endParaRPr>
                    </a:p>
                  </a:txBody>
                  <a:tcPr marL="68580" marR="68580" marT="0" marB="0" anchor="ctr"/>
                </a:tc>
              </a:tr>
              <a:tr h="438610">
                <a:tc>
                  <a:txBody>
                    <a:bodyPr/>
                    <a:lstStyle/>
                    <a:p>
                      <a:pPr marL="609600" algn="ctr" rtl="1">
                        <a:spcBef>
                          <a:spcPts val="1800"/>
                        </a:spcBef>
                        <a:spcAft>
                          <a:spcPts val="600"/>
                        </a:spcAft>
                      </a:pPr>
                      <a:r>
                        <a:rPr lang="ar-DZ" sz="2400" b="1" u="none" strike="noStrike" dirty="0">
                          <a:effectLst/>
                        </a:rPr>
                        <a:t>عدد المؤسسات المستفيدة من البرنامج</a:t>
                      </a:r>
                      <a:endParaRPr lang="en-US" sz="2000" b="1" dirty="0">
                        <a:effectLst/>
                        <a:latin typeface="Calibri"/>
                        <a:cs typeface="Arial"/>
                      </a:endParaRPr>
                    </a:p>
                  </a:txBody>
                  <a:tcPr marL="68580" marR="68580" marT="0" marB="0" anchor="ctr"/>
                </a:tc>
                <a:tc>
                  <a:txBody>
                    <a:bodyPr/>
                    <a:lstStyle/>
                    <a:p>
                      <a:pPr marL="609600" algn="ctr" rtl="1">
                        <a:spcBef>
                          <a:spcPts val="1800"/>
                        </a:spcBef>
                        <a:spcAft>
                          <a:spcPts val="600"/>
                        </a:spcAft>
                      </a:pPr>
                      <a:r>
                        <a:rPr lang="ar-DZ" sz="2400" b="1" u="none" strike="noStrike" dirty="0">
                          <a:effectLst/>
                        </a:rPr>
                        <a:t>46</a:t>
                      </a:r>
                      <a:endParaRPr lang="en-US" sz="2000" b="1" dirty="0">
                        <a:effectLst/>
                        <a:latin typeface="Calibri"/>
                        <a:cs typeface="Arial"/>
                      </a:endParaRPr>
                    </a:p>
                  </a:txBody>
                  <a:tcPr marL="68580" marR="68580" marT="0" marB="0" anchor="ctr"/>
                </a:tc>
              </a:tr>
              <a:tr h="278130">
                <a:tc>
                  <a:txBody>
                    <a:bodyPr/>
                    <a:lstStyle/>
                    <a:p>
                      <a:pPr marL="609600" algn="ctr" rtl="1">
                        <a:spcBef>
                          <a:spcPts val="1800"/>
                        </a:spcBef>
                        <a:spcAft>
                          <a:spcPts val="600"/>
                        </a:spcAft>
                      </a:pPr>
                      <a:r>
                        <a:rPr lang="ar-DZ" sz="2400" b="1" u="none" strike="noStrike">
                          <a:effectLst/>
                        </a:rPr>
                        <a:t>عدد الملفات قيد الدراسة</a:t>
                      </a:r>
                      <a:endParaRPr lang="en-US" sz="2000" b="1">
                        <a:effectLst/>
                        <a:latin typeface="Calibri"/>
                        <a:cs typeface="Arial"/>
                      </a:endParaRPr>
                    </a:p>
                  </a:txBody>
                  <a:tcPr marL="68580" marR="68580" marT="0" marB="0" anchor="ctr"/>
                </a:tc>
                <a:tc>
                  <a:txBody>
                    <a:bodyPr/>
                    <a:lstStyle/>
                    <a:p>
                      <a:pPr marL="609600" algn="ctr" rtl="1">
                        <a:spcBef>
                          <a:spcPts val="1800"/>
                        </a:spcBef>
                        <a:spcAft>
                          <a:spcPts val="600"/>
                        </a:spcAft>
                      </a:pPr>
                      <a:r>
                        <a:rPr lang="ar-SA" sz="2400" b="1" u="none" strike="noStrike" dirty="0" smtClean="0">
                          <a:effectLst/>
                        </a:rPr>
                        <a:t>44</a:t>
                      </a:r>
                      <a:endParaRPr lang="en-US" sz="2000" b="1" dirty="0">
                        <a:effectLst/>
                        <a:latin typeface="Calibri"/>
                        <a:cs typeface="Arial"/>
                      </a:endParaRPr>
                    </a:p>
                  </a:txBody>
                  <a:tcPr marL="68580" marR="68580" marT="0" marB="0" anchor="ctr"/>
                </a:tc>
              </a:tr>
            </a:tbl>
          </a:graphicData>
        </a:graphic>
      </p:graphicFrame>
      <p:sp>
        <p:nvSpPr>
          <p:cNvPr id="25" name="Rectangle 1"/>
          <p:cNvSpPr>
            <a:spLocks noChangeArrowheads="1"/>
          </p:cNvSpPr>
          <p:nvPr/>
        </p:nvSpPr>
        <p:spPr bwMode="auto">
          <a:xfrm>
            <a:off x="677957" y="1493785"/>
            <a:ext cx="7965885" cy="1227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200000"/>
              </a:lnSpc>
              <a:spcBef>
                <a:spcPct val="0"/>
              </a:spcBef>
              <a:spcAft>
                <a:spcPct val="0"/>
              </a:spcAft>
              <a:buClrTx/>
              <a:buSzTx/>
              <a:buFontTx/>
              <a:buNone/>
              <a:tabLst>
                <a:tab pos="268288" algn="r"/>
              </a:tabLst>
            </a:pPr>
            <a:r>
              <a:rPr kumimoji="0" lang="ar-D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ar-SA" sz="2000" b="1" dirty="0" smtClean="0">
                <a:latin typeface="Arial" pitchFamily="34" charset="0"/>
                <a:ea typeface="Times New Roman" pitchFamily="18" charset="0"/>
                <a:cs typeface="Arial" pitchFamily="34" charset="0"/>
              </a:rPr>
              <a:t>بلغ عدد المؤسسات الصغيرة والمتوسطة المنخرطة في البرنامج الوطني للتأهيل خلال سنة 2013 /90 مؤسسة منها 46 مؤسسة مستفيدة حسب ما يوضحه الجدول التالي:</a:t>
            </a:r>
            <a:r>
              <a:rPr kumimoji="0" lang="ar-D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6520468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597026052"/>
              </p:ext>
            </p:extLst>
          </p:nvPr>
        </p:nvGraphicFramePr>
        <p:xfrm>
          <a:off x="834625" y="2618910"/>
          <a:ext cx="7782796" cy="2436495"/>
        </p:xfrm>
        <a:graphic>
          <a:graphicData uri="http://schemas.openxmlformats.org/drawingml/2006/table">
            <a:tbl>
              <a:tblPr rtl="1" firstRow="1" firstCol="1" bandRow="1">
                <a:tableStyleId>{284E427A-3D55-4303-BF80-6455036E1DE7}</a:tableStyleId>
              </a:tblPr>
              <a:tblGrid>
                <a:gridCol w="2198392"/>
                <a:gridCol w="2437966"/>
                <a:gridCol w="3146438"/>
              </a:tblGrid>
              <a:tr h="507365">
                <a:tc>
                  <a:txBody>
                    <a:bodyPr/>
                    <a:lstStyle/>
                    <a:p>
                      <a:pPr algn="ctr" rtl="1">
                        <a:lnSpc>
                          <a:spcPct val="150000"/>
                        </a:lnSpc>
                        <a:spcAft>
                          <a:spcPts val="0"/>
                        </a:spcAft>
                      </a:pPr>
                      <a:r>
                        <a:rPr lang="ar-SA" sz="2000" b="1" dirty="0">
                          <a:effectLst>
                            <a:outerShdw blurRad="50800" dist="38100" algn="tr" rotWithShape="0">
                              <a:prstClr val="black">
                                <a:alpha val="40000"/>
                              </a:prstClr>
                            </a:outerShdw>
                          </a:effectLst>
                        </a:rPr>
                        <a:t>طبيعة المؤسسات ص، م</a:t>
                      </a:r>
                      <a:endParaRPr lang="en-US" sz="1800" b="1" dirty="0">
                        <a:effectLst/>
                        <a:latin typeface="Times New Roman"/>
                        <a:ea typeface="Times New Roman"/>
                      </a:endParaRPr>
                    </a:p>
                  </a:txBody>
                  <a:tcPr marL="68580" marR="68580" marT="0" marB="0" anchor="ctr"/>
                </a:tc>
                <a:tc>
                  <a:txBody>
                    <a:bodyPr/>
                    <a:lstStyle/>
                    <a:p>
                      <a:pPr algn="ctr" rtl="1">
                        <a:lnSpc>
                          <a:spcPct val="150000"/>
                        </a:lnSpc>
                        <a:spcAft>
                          <a:spcPts val="0"/>
                        </a:spcAft>
                      </a:pPr>
                      <a:r>
                        <a:rPr lang="ar-SA" sz="2000" b="1" dirty="0">
                          <a:effectLst>
                            <a:outerShdw blurRad="50800" dist="38100" algn="tr" rotWithShape="0">
                              <a:prstClr val="black">
                                <a:alpha val="40000"/>
                              </a:prstClr>
                            </a:outerShdw>
                          </a:effectLst>
                        </a:rPr>
                        <a:t>عدد المؤسسات</a:t>
                      </a:r>
                      <a:endParaRPr lang="en-US" sz="1800" b="1" dirty="0">
                        <a:effectLst/>
                      </a:endParaRPr>
                    </a:p>
                    <a:p>
                      <a:pPr algn="ctr" rtl="1">
                        <a:lnSpc>
                          <a:spcPct val="150000"/>
                        </a:lnSpc>
                        <a:spcAft>
                          <a:spcPts val="0"/>
                        </a:spcAft>
                      </a:pPr>
                      <a:r>
                        <a:rPr lang="ar-SA" sz="2000" b="1" dirty="0">
                          <a:effectLst>
                            <a:outerShdw blurRad="50800" dist="38100" algn="tr" rotWithShape="0">
                              <a:prstClr val="black">
                                <a:alpha val="40000"/>
                              </a:prstClr>
                            </a:outerShdw>
                          </a:effectLst>
                        </a:rPr>
                        <a:t>السداسي الاول 2013</a:t>
                      </a:r>
                      <a:endParaRPr lang="en-US" sz="1800" b="1" dirty="0">
                        <a:effectLst/>
                        <a:latin typeface="Times New Roman"/>
                        <a:ea typeface="Times New Roman"/>
                      </a:endParaRPr>
                    </a:p>
                  </a:txBody>
                  <a:tcPr marL="68580" marR="68580" marT="0" marB="0" anchor="ctr"/>
                </a:tc>
                <a:tc>
                  <a:txBody>
                    <a:bodyPr/>
                    <a:lstStyle/>
                    <a:p>
                      <a:pPr algn="ctr" rtl="1">
                        <a:lnSpc>
                          <a:spcPct val="150000"/>
                        </a:lnSpc>
                        <a:spcAft>
                          <a:spcPts val="0"/>
                        </a:spcAft>
                      </a:pPr>
                      <a:r>
                        <a:rPr lang="ar-SA" sz="2000" b="1" dirty="0" smtClean="0">
                          <a:effectLst>
                            <a:outerShdw blurRad="50800" dist="38100" algn="tr" rotWithShape="0">
                              <a:prstClr val="black">
                                <a:alpha val="40000"/>
                              </a:prstClr>
                            </a:outerShdw>
                          </a:effectLst>
                        </a:rPr>
                        <a:t>النسبة</a:t>
                      </a:r>
                      <a:r>
                        <a:rPr lang="ar-SA" sz="2000" b="1" baseline="0" dirty="0" smtClean="0">
                          <a:effectLst>
                            <a:outerShdw blurRad="50800" dist="38100" algn="tr" rotWithShape="0">
                              <a:prstClr val="black">
                                <a:alpha val="40000"/>
                              </a:prstClr>
                            </a:outerShdw>
                          </a:effectLst>
                        </a:rPr>
                        <a:t> المئوية</a:t>
                      </a:r>
                      <a:endParaRPr lang="en-US" sz="1800" b="1" dirty="0">
                        <a:effectLst/>
                        <a:latin typeface="Times New Roman"/>
                        <a:ea typeface="Times New Roman"/>
                      </a:endParaRPr>
                    </a:p>
                  </a:txBody>
                  <a:tcPr marL="68580" marR="68580" marT="0" marB="0" anchor="ctr"/>
                </a:tc>
              </a:tr>
              <a:tr h="507365">
                <a:tc>
                  <a:txBody>
                    <a:bodyPr/>
                    <a:lstStyle/>
                    <a:p>
                      <a:pPr algn="ctr" rtl="1">
                        <a:lnSpc>
                          <a:spcPct val="150000"/>
                        </a:lnSpc>
                        <a:spcAft>
                          <a:spcPts val="0"/>
                        </a:spcAft>
                      </a:pPr>
                      <a:r>
                        <a:rPr lang="ar-SA" sz="2000" b="1" dirty="0">
                          <a:effectLst>
                            <a:outerShdw blurRad="50800" dist="38100" algn="tr" rotWithShape="0">
                              <a:prstClr val="black">
                                <a:alpha val="40000"/>
                              </a:prstClr>
                            </a:outerShdw>
                          </a:effectLst>
                        </a:rPr>
                        <a:t>المؤسسات الخاصة</a:t>
                      </a:r>
                      <a:endParaRPr lang="en-US" sz="1800" b="1" dirty="0">
                        <a:effectLst/>
                        <a:latin typeface="Times New Roman"/>
                        <a:ea typeface="Times New Roman"/>
                      </a:endParaRPr>
                    </a:p>
                  </a:txBody>
                  <a:tcPr marL="68580" marR="68580" marT="0" marB="0" anchor="ctr"/>
                </a:tc>
                <a:tc>
                  <a:txBody>
                    <a:bodyPr/>
                    <a:lstStyle/>
                    <a:p>
                      <a:pPr algn="ctr" rtl="1">
                        <a:lnSpc>
                          <a:spcPct val="150000"/>
                        </a:lnSpc>
                        <a:spcAft>
                          <a:spcPts val="0"/>
                        </a:spcAft>
                      </a:pPr>
                      <a:r>
                        <a:rPr lang="ar-SA" sz="2000" b="1" dirty="0">
                          <a:effectLst>
                            <a:outerShdw blurRad="50800" dist="38100" algn="tr" rotWithShape="0">
                              <a:prstClr val="black">
                                <a:alpha val="40000"/>
                              </a:prstClr>
                            </a:outerShdw>
                          </a:effectLst>
                        </a:rPr>
                        <a:t>6001</a:t>
                      </a:r>
                      <a:endParaRPr lang="en-US" sz="1800" b="1" dirty="0">
                        <a:effectLst/>
                        <a:latin typeface="Times New Roman"/>
                        <a:ea typeface="Times New Roman"/>
                      </a:endParaRPr>
                    </a:p>
                  </a:txBody>
                  <a:tcPr marL="68580" marR="68580" marT="0" marB="0" anchor="ctr"/>
                </a:tc>
                <a:tc>
                  <a:txBody>
                    <a:bodyPr/>
                    <a:lstStyle/>
                    <a:p>
                      <a:pPr algn="ctr" rtl="1">
                        <a:lnSpc>
                          <a:spcPct val="150000"/>
                        </a:lnSpc>
                        <a:spcAft>
                          <a:spcPts val="0"/>
                        </a:spcAft>
                      </a:pPr>
                      <a:r>
                        <a:rPr lang="fr-FR" sz="2000" b="1" dirty="0">
                          <a:effectLst>
                            <a:outerShdw blurRad="50800" dist="38100" algn="tr" rotWithShape="0">
                              <a:prstClr val="black">
                                <a:alpha val="40000"/>
                              </a:prstClr>
                            </a:outerShdw>
                          </a:effectLst>
                        </a:rPr>
                        <a:t>98,26</a:t>
                      </a:r>
                      <a:endParaRPr lang="en-US" sz="1800" b="1" dirty="0">
                        <a:effectLst/>
                        <a:latin typeface="Times New Roman"/>
                        <a:ea typeface="Times New Roman"/>
                      </a:endParaRPr>
                    </a:p>
                  </a:txBody>
                  <a:tcPr marL="68580" marR="68580" marT="0" marB="0" anchor="ctr"/>
                </a:tc>
              </a:tr>
              <a:tr h="507365">
                <a:tc>
                  <a:txBody>
                    <a:bodyPr/>
                    <a:lstStyle/>
                    <a:p>
                      <a:pPr algn="ctr" rtl="1">
                        <a:lnSpc>
                          <a:spcPct val="150000"/>
                        </a:lnSpc>
                        <a:spcAft>
                          <a:spcPts val="0"/>
                        </a:spcAft>
                      </a:pPr>
                      <a:r>
                        <a:rPr lang="ar-SA" sz="2000" b="1">
                          <a:effectLst>
                            <a:outerShdw blurRad="50800" dist="38100" algn="tr" rotWithShape="0">
                              <a:prstClr val="black">
                                <a:alpha val="40000"/>
                              </a:prstClr>
                            </a:outerShdw>
                          </a:effectLst>
                        </a:rPr>
                        <a:t>المؤسسات العمومية</a:t>
                      </a:r>
                      <a:endParaRPr lang="en-US" sz="1800" b="1">
                        <a:effectLst/>
                        <a:latin typeface="Times New Roman"/>
                        <a:ea typeface="Times New Roman"/>
                      </a:endParaRPr>
                    </a:p>
                  </a:txBody>
                  <a:tcPr marL="68580" marR="68580" marT="0" marB="0" anchor="ctr"/>
                </a:tc>
                <a:tc>
                  <a:txBody>
                    <a:bodyPr/>
                    <a:lstStyle/>
                    <a:p>
                      <a:pPr algn="ctr" rtl="1">
                        <a:lnSpc>
                          <a:spcPct val="150000"/>
                        </a:lnSpc>
                        <a:spcAft>
                          <a:spcPts val="0"/>
                        </a:spcAft>
                      </a:pPr>
                      <a:r>
                        <a:rPr lang="fr-FR" sz="2000" b="1" dirty="0">
                          <a:effectLst>
                            <a:outerShdw blurRad="50800" dist="38100" algn="tr" rotWithShape="0">
                              <a:prstClr val="black">
                                <a:alpha val="40000"/>
                              </a:prstClr>
                            </a:outerShdw>
                          </a:effectLst>
                        </a:rPr>
                        <a:t>106</a:t>
                      </a:r>
                      <a:endParaRPr lang="en-US" sz="1800" b="1" dirty="0">
                        <a:effectLst/>
                        <a:latin typeface="Times New Roman"/>
                        <a:ea typeface="Times New Roman"/>
                      </a:endParaRPr>
                    </a:p>
                  </a:txBody>
                  <a:tcPr marL="68580" marR="68580" marT="0" marB="0" anchor="ctr"/>
                </a:tc>
                <a:tc>
                  <a:txBody>
                    <a:bodyPr/>
                    <a:lstStyle/>
                    <a:p>
                      <a:pPr algn="ctr" rtl="1">
                        <a:lnSpc>
                          <a:spcPct val="150000"/>
                        </a:lnSpc>
                        <a:spcAft>
                          <a:spcPts val="0"/>
                        </a:spcAft>
                      </a:pPr>
                      <a:r>
                        <a:rPr lang="fr-FR" sz="2000" b="1" dirty="0">
                          <a:effectLst>
                            <a:outerShdw blurRad="50800" dist="38100" algn="tr" rotWithShape="0">
                              <a:prstClr val="black">
                                <a:alpha val="40000"/>
                              </a:prstClr>
                            </a:outerShdw>
                          </a:effectLst>
                        </a:rPr>
                        <a:t>1,74</a:t>
                      </a:r>
                      <a:endParaRPr lang="en-US" sz="1800" b="1" dirty="0">
                        <a:effectLst/>
                        <a:latin typeface="Times New Roman"/>
                        <a:ea typeface="Times New Roman"/>
                      </a:endParaRPr>
                    </a:p>
                  </a:txBody>
                  <a:tcPr marL="68580" marR="68580" marT="0" marB="0" anchor="ctr"/>
                </a:tc>
              </a:tr>
              <a:tr h="507365">
                <a:tc>
                  <a:txBody>
                    <a:bodyPr/>
                    <a:lstStyle/>
                    <a:p>
                      <a:pPr algn="ctr" rtl="1">
                        <a:lnSpc>
                          <a:spcPct val="150000"/>
                        </a:lnSpc>
                        <a:spcAft>
                          <a:spcPts val="0"/>
                        </a:spcAft>
                      </a:pPr>
                      <a:r>
                        <a:rPr lang="ar-SA" sz="2000" b="1" dirty="0">
                          <a:effectLst>
                            <a:outerShdw blurRad="50800" dist="38100" algn="tr" rotWithShape="0">
                              <a:prstClr val="black">
                                <a:alpha val="40000"/>
                              </a:prstClr>
                            </a:outerShdw>
                          </a:effectLst>
                        </a:rPr>
                        <a:t>المجموع</a:t>
                      </a:r>
                      <a:endParaRPr lang="en-US" sz="1800" b="1" dirty="0">
                        <a:effectLst/>
                        <a:latin typeface="Times New Roman"/>
                        <a:ea typeface="Times New Roman"/>
                      </a:endParaRPr>
                    </a:p>
                  </a:txBody>
                  <a:tcPr marL="68580" marR="68580" marT="0" marB="0" anchor="ctr"/>
                </a:tc>
                <a:tc>
                  <a:txBody>
                    <a:bodyPr/>
                    <a:lstStyle/>
                    <a:p>
                      <a:pPr algn="ctr" rtl="1">
                        <a:lnSpc>
                          <a:spcPct val="150000"/>
                        </a:lnSpc>
                        <a:spcAft>
                          <a:spcPts val="0"/>
                        </a:spcAft>
                      </a:pPr>
                      <a:r>
                        <a:rPr lang="ar-SA" sz="2000" b="1" dirty="0">
                          <a:effectLst>
                            <a:outerShdw blurRad="50800" dist="38100" algn="tr" rotWithShape="0">
                              <a:prstClr val="black">
                                <a:alpha val="40000"/>
                              </a:prstClr>
                            </a:outerShdw>
                          </a:effectLst>
                        </a:rPr>
                        <a:t>6107</a:t>
                      </a:r>
                      <a:endParaRPr lang="en-US" sz="1800" b="1" dirty="0">
                        <a:effectLst/>
                        <a:latin typeface="Times New Roman"/>
                        <a:ea typeface="Times New Roman"/>
                      </a:endParaRPr>
                    </a:p>
                  </a:txBody>
                  <a:tcPr marL="68580" marR="68580" marT="0" marB="0" anchor="ctr"/>
                </a:tc>
                <a:tc>
                  <a:txBody>
                    <a:bodyPr/>
                    <a:lstStyle/>
                    <a:p>
                      <a:pPr algn="ctr" rtl="0">
                        <a:lnSpc>
                          <a:spcPct val="150000"/>
                        </a:lnSpc>
                        <a:spcAft>
                          <a:spcPts val="0"/>
                        </a:spcAft>
                      </a:pPr>
                      <a:r>
                        <a:rPr lang="fr-FR" sz="2000" b="1" dirty="0">
                          <a:effectLst>
                            <a:outerShdw blurRad="50800" dist="38100" algn="tr" rotWithShape="0">
                              <a:prstClr val="black">
                                <a:alpha val="40000"/>
                              </a:prstClr>
                            </a:outerShdw>
                          </a:effectLst>
                        </a:rPr>
                        <a:t>100</a:t>
                      </a:r>
                      <a:endParaRPr lang="en-US" sz="1800" b="1" dirty="0">
                        <a:effectLst/>
                        <a:latin typeface="Times New Roman"/>
                        <a:ea typeface="Times New Roman"/>
                      </a:endParaRPr>
                    </a:p>
                  </a:txBody>
                  <a:tcPr marL="68580" marR="68580" marT="0" marB="0" anchor="ctr"/>
                </a:tc>
              </a:tr>
            </a:tbl>
          </a:graphicData>
        </a:graphic>
      </p:graphicFrame>
      <p:sp>
        <p:nvSpPr>
          <p:cNvPr id="3" name="Rectangle 1"/>
          <p:cNvSpPr>
            <a:spLocks noChangeArrowheads="1"/>
          </p:cNvSpPr>
          <p:nvPr/>
        </p:nvSpPr>
        <p:spPr bwMode="auto">
          <a:xfrm>
            <a:off x="836585" y="1184095"/>
            <a:ext cx="7965885" cy="1227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200000"/>
              </a:lnSpc>
              <a:spcBef>
                <a:spcPct val="0"/>
              </a:spcBef>
              <a:spcAft>
                <a:spcPct val="0"/>
              </a:spcAft>
              <a:buClrTx/>
              <a:buSzTx/>
              <a:buFontTx/>
              <a:buNone/>
              <a:tabLst>
                <a:tab pos="268288" algn="r"/>
              </a:tabLst>
            </a:pPr>
            <a:r>
              <a:rPr kumimoji="0" lang="ar-D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ar-SA" sz="2000" b="1" dirty="0">
                <a:latin typeface="Arial" pitchFamily="34" charset="0"/>
                <a:ea typeface="Times New Roman" pitchFamily="18" charset="0"/>
                <a:cs typeface="Arial" pitchFamily="34" charset="0"/>
              </a:rPr>
              <a:t>من خلال الجدول  الآتي  نلاحظ مكونات قطاع المؤسسات الصغيرة و المتوسطة عند نهاية السداسي الأول </a:t>
            </a:r>
            <a:r>
              <a:rPr lang="ar-DZ" sz="2000" b="1" dirty="0">
                <a:latin typeface="Arial" pitchFamily="34" charset="0"/>
                <a:ea typeface="Times New Roman" pitchFamily="18" charset="0"/>
                <a:cs typeface="Arial" pitchFamily="34" charset="0"/>
              </a:rPr>
              <a:t>2013</a:t>
            </a:r>
            <a:r>
              <a:rPr kumimoji="0" lang="ar-DZ"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p:nvPr/>
        </p:nvSpPr>
        <p:spPr>
          <a:xfrm>
            <a:off x="2616199" y="317500"/>
            <a:ext cx="3710995"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fontAlgn="base">
              <a:spcBef>
                <a:spcPct val="0"/>
              </a:spcBef>
              <a:spcAft>
                <a:spcPct val="0"/>
              </a:spcAft>
            </a:pPr>
            <a:r>
              <a:rPr lang="ar-DZ" sz="2400" b="1" dirty="0"/>
              <a:t>تعداد</a:t>
            </a:r>
            <a:r>
              <a:rPr lang="ar-SA" sz="2400" b="1" dirty="0"/>
              <a:t> قطاع المؤسسات الصغيرة والمتوسطة</a:t>
            </a:r>
            <a:endParaRPr lang="fr-FR" sz="2400" b="1" dirty="0"/>
          </a:p>
        </p:txBody>
      </p:sp>
      <p:sp>
        <p:nvSpPr>
          <p:cNvPr id="6" name="مستطيل 5"/>
          <p:cNvSpPr/>
          <p:nvPr/>
        </p:nvSpPr>
        <p:spPr>
          <a:xfrm>
            <a:off x="3154341" y="5626171"/>
            <a:ext cx="6345705" cy="769441"/>
          </a:xfrm>
          <a:prstGeom prst="rect">
            <a:avLst/>
          </a:prstGeom>
        </p:spPr>
        <p:txBody>
          <a:bodyPr wrap="square">
            <a:spAutoFit/>
          </a:bodyPr>
          <a:lstStyle/>
          <a:p>
            <a:pPr lvl="0" algn="l" eaLnBrk="0" fontAlgn="base" hangingPunct="0">
              <a:spcBef>
                <a:spcPct val="0"/>
              </a:spcBef>
              <a:spcAft>
                <a:spcPct val="0"/>
              </a:spcAft>
              <a:tabLst>
                <a:tab pos="268288" algn="r"/>
              </a:tabLst>
            </a:pPr>
            <a:r>
              <a:rPr lang="ar-DZ" sz="1100" b="1" dirty="0">
                <a:solidFill>
                  <a:prstClr val="black"/>
                </a:solidFill>
                <a:latin typeface="Arial" pitchFamily="34" charset="0"/>
                <a:ea typeface="Times New Roman" pitchFamily="18" charset="0"/>
                <a:cs typeface="Arial" pitchFamily="34" charset="0"/>
              </a:rPr>
              <a:t> </a:t>
            </a:r>
            <a:r>
              <a:rPr lang="ar-SA" sz="2200" dirty="0">
                <a:ea typeface="Calibri"/>
              </a:rPr>
              <a:t>المصدر:</a:t>
            </a:r>
            <a:r>
              <a:rPr lang="ar-DZ" sz="2200" dirty="0">
                <a:ea typeface="Calibri"/>
              </a:rPr>
              <a:t> </a:t>
            </a:r>
            <a:r>
              <a:rPr lang="ar-DZ" sz="2200" dirty="0" smtClean="0">
                <a:ea typeface="Calibri"/>
              </a:rPr>
              <a:t> </a:t>
            </a:r>
            <a:r>
              <a:rPr lang="ar-DZ" sz="2200" dirty="0">
                <a:ea typeface="Calibri"/>
              </a:rPr>
              <a:t>الصندوق الوطني للضمان الاجتماعي </a:t>
            </a:r>
            <a:r>
              <a:rPr lang="fr-CH" sz="2200" dirty="0">
                <a:ea typeface="Calibri"/>
              </a:rPr>
              <a:t>CNAS</a:t>
            </a:r>
            <a:endParaRPr lang="en-US" sz="2200" dirty="0">
              <a:ea typeface="Calibri"/>
            </a:endParaRPr>
          </a:p>
          <a:p>
            <a:pPr lvl="0" algn="l" rtl="0" eaLnBrk="0" fontAlgn="base" hangingPunct="0">
              <a:spcBef>
                <a:spcPct val="0"/>
              </a:spcBef>
              <a:spcAft>
                <a:spcPct val="0"/>
              </a:spcAft>
              <a:tabLst>
                <a:tab pos="268288" algn="r"/>
              </a:tabLst>
            </a:pPr>
            <a:endParaRPr lang="en-US" sz="2200" dirty="0">
              <a:ea typeface="Calibri"/>
            </a:endParaRPr>
          </a:p>
        </p:txBody>
      </p:sp>
    </p:spTree>
    <p:extLst>
      <p:ext uri="{BB962C8B-B14F-4D97-AF65-F5344CB8AC3E}">
        <p14:creationId xmlns:p14="http://schemas.microsoft.com/office/powerpoint/2010/main" val="41493840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 calcmode="lin" valueType="num">
                                      <p:cBhvr>
                                        <p:cTn id="21" dur="500" fill="hold"/>
                                        <p:tgtEl>
                                          <p:spTgt spid="2"/>
                                        </p:tgtEl>
                                        <p:attrNameLst>
                                          <p:attrName>style.rotation</p:attrName>
                                        </p:attrNameLst>
                                      </p:cBhvr>
                                      <p:tavLst>
                                        <p:tav tm="0">
                                          <p:val>
                                            <p:fltVal val="360"/>
                                          </p:val>
                                        </p:tav>
                                        <p:tav tm="100000">
                                          <p:val>
                                            <p:fltVal val="0"/>
                                          </p:val>
                                        </p:tav>
                                      </p:tavLst>
                                    </p:anim>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485998477"/>
              </p:ext>
            </p:extLst>
          </p:nvPr>
        </p:nvGraphicFramePr>
        <p:xfrm>
          <a:off x="656565" y="1988840"/>
          <a:ext cx="7875875" cy="2860588"/>
        </p:xfrm>
        <a:graphic>
          <a:graphicData uri="http://schemas.openxmlformats.org/drawingml/2006/table">
            <a:tbl>
              <a:tblPr rtl="1" firstRow="1" firstCol="1" bandRow="1">
                <a:tableStyleId>{284E427A-3D55-4303-BF80-6455036E1DE7}</a:tableStyleId>
              </a:tblPr>
              <a:tblGrid>
                <a:gridCol w="1640025"/>
                <a:gridCol w="1601490"/>
                <a:gridCol w="1601490"/>
                <a:gridCol w="1361831"/>
                <a:gridCol w="903189"/>
                <a:gridCol w="767850"/>
              </a:tblGrid>
              <a:tr h="0">
                <a:tc grid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طبيعة المؤسسات ص. م</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عدد المؤسسات السداسي الأول 2012</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عدد المؤسسات السداسي الأول 2013</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التطور</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474024">
                <a:tc rowSpan="2">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المؤسسات الخاصة</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الأجراء</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18461</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20040</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1579</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8,55</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518469">
                <a:tc vMerge="1">
                  <a:txBody>
                    <a:bodyPr/>
                    <a:lstStyle/>
                    <a:p>
                      <a:pPr rtl="1"/>
                      <a:endParaRPr lang="ar-SA"/>
                    </a:p>
                  </a:txBody>
                  <a:tcP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أرباب المؤسسات</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5373</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6001</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628</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11,69</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471641">
                <a:tc gridSpan="2">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المؤسسات العمومية</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3700</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3752</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52</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1,41</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450050">
                <a:tc gridSpan="2">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المجموع</a:t>
                      </a:r>
                      <a:endParaRPr lang="en-US" sz="40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27534</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29793</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2259</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8,20</a:t>
                      </a:r>
                      <a:endParaRPr lang="en-US" sz="40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bl>
          </a:graphicData>
        </a:graphic>
      </p:graphicFrame>
      <p:sp>
        <p:nvSpPr>
          <p:cNvPr id="4" name="Rectangle 1"/>
          <p:cNvSpPr/>
          <p:nvPr/>
        </p:nvSpPr>
        <p:spPr>
          <a:xfrm>
            <a:off x="2321750" y="353663"/>
            <a:ext cx="495055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50000"/>
              </a:lnSpc>
              <a:tabLst>
                <a:tab pos="228600" algn="l"/>
                <a:tab pos="342900" algn="l"/>
                <a:tab pos="800100" algn="l"/>
              </a:tabLst>
            </a:pPr>
            <a:r>
              <a:rPr lang="ar-DZ" sz="2400" b="1" dirty="0"/>
              <a:t>مناصب الشغل المصرح بها حسب الفئات :</a:t>
            </a:r>
            <a:endParaRPr lang="en-US" sz="2400" b="1" dirty="0"/>
          </a:p>
        </p:txBody>
      </p:sp>
    </p:spTree>
    <p:extLst>
      <p:ext uri="{BB962C8B-B14F-4D97-AF65-F5344CB8AC3E}">
        <p14:creationId xmlns:p14="http://schemas.microsoft.com/office/powerpoint/2010/main" val="188632015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320338267"/>
              </p:ext>
            </p:extLst>
          </p:nvPr>
        </p:nvGraphicFramePr>
        <p:xfrm>
          <a:off x="431540" y="2258870"/>
          <a:ext cx="8476341" cy="4021836"/>
        </p:xfrm>
        <a:graphic>
          <a:graphicData uri="http://schemas.openxmlformats.org/drawingml/2006/table">
            <a:tbl>
              <a:tblPr rtl="1" firstRow="1" firstCol="1" bandRow="1">
                <a:tableStyleId>{284E427A-3D55-4303-BF80-6455036E1DE7}</a:tableStyleId>
              </a:tblPr>
              <a:tblGrid>
                <a:gridCol w="976786"/>
                <a:gridCol w="2629330"/>
                <a:gridCol w="1167596"/>
                <a:gridCol w="1167596"/>
                <a:gridCol w="2535033"/>
              </a:tblGrid>
              <a:tr h="236220">
                <a:tc row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الرقم</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row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قطاعات النشاط</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100" u="none" strike="noStrike">
                          <a:effectLst>
                            <a:outerShdw blurRad="50800" dist="38100" algn="tr" rotWithShape="0">
                              <a:prstClr val="black">
                                <a:alpha val="40000"/>
                              </a:prstClr>
                            </a:outerShdw>
                          </a:effectLst>
                        </a:rPr>
                        <a:t>عدد المؤسسات</a:t>
                      </a:r>
                      <a:endParaRPr lang="en-US" sz="28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100" u="none" strike="noStrike">
                          <a:effectLst>
                            <a:outerShdw blurRad="50800" dist="38100" algn="tr" rotWithShape="0">
                              <a:prstClr val="black">
                                <a:alpha val="40000"/>
                              </a:prstClr>
                            </a:outerShdw>
                          </a:effectLst>
                        </a:rPr>
                        <a:t>عدد مؤسسات</a:t>
                      </a:r>
                      <a:endParaRPr lang="en-US" sz="28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rowSpan="2">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السداسي الأول 2012</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السداسي الأول 2013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vMerge="1">
                  <a:txBody>
                    <a:bodyPr/>
                    <a:lstStyle/>
                    <a:p>
                      <a:pPr rtl="1"/>
                      <a:endParaRPr lang="ar-SA"/>
                    </a:p>
                  </a:txBody>
                  <a:tcP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1</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البناء و الأشغال العمومية</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2535</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2673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5,44</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2</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التجارة والتوزيع</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766</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881</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15,01</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النقل و المواصلات</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0">
                        <a:lnSpc>
                          <a:spcPct val="115000"/>
                        </a:lnSpc>
                        <a:spcAft>
                          <a:spcPts val="0"/>
                        </a:spcAft>
                      </a:pPr>
                      <a:r>
                        <a:rPr lang="en-US" sz="1800" b="1" u="none" strike="noStrike" dirty="0">
                          <a:effectLst>
                            <a:outerShdw blurRad="50800" dist="38100" algn="tr" rotWithShape="0">
                              <a:prstClr val="black">
                                <a:alpha val="40000"/>
                              </a:prstClr>
                            </a:outerShdw>
                          </a:effectLst>
                        </a:rPr>
                        <a:t>434</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526</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21,20</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4</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مختلف الخدمات التجارية المقدمة للأفراد</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395</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513</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29,87</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5</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الخدمات المقدمة للمؤسسات</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359</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421</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17,27</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6</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الفندقة ، المطاعم ،المقاهي</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278</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317</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14,03</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7</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الصناعات الغذائية، تبغ وكبريت</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203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220</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8,37</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8</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باقي القطاعات</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403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450</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11,66</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236220">
                <a:tc grid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المجمـــــــــــــــــوع</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5373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a:effectLst>
                            <a:outerShdw blurRad="50800" dist="38100" algn="tr" rotWithShape="0">
                              <a:prstClr val="black">
                                <a:alpha val="40000"/>
                              </a:prstClr>
                            </a:outerShdw>
                          </a:effectLst>
                        </a:rPr>
                        <a:t>6001</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en-US" sz="1800" b="1" u="none" strike="noStrike" dirty="0">
                          <a:effectLst>
                            <a:outerShdw blurRad="50800" dist="38100" algn="tr" rotWithShape="0">
                              <a:prstClr val="black">
                                <a:alpha val="40000"/>
                              </a:prstClr>
                            </a:outerShdw>
                          </a:effectLst>
                        </a:rPr>
                        <a:t>11,69</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bl>
          </a:graphicData>
        </a:graphic>
      </p:graphicFrame>
      <p:sp>
        <p:nvSpPr>
          <p:cNvPr id="3" name="مستطيل 2"/>
          <p:cNvSpPr/>
          <p:nvPr/>
        </p:nvSpPr>
        <p:spPr>
          <a:xfrm>
            <a:off x="2816804" y="1043735"/>
            <a:ext cx="5985665" cy="904415"/>
          </a:xfrm>
          <a:prstGeom prst="rect">
            <a:avLst/>
          </a:prstGeom>
        </p:spPr>
        <p:txBody>
          <a:bodyPr wrap="square">
            <a:spAutoFit/>
          </a:bodyPr>
          <a:lstStyle/>
          <a:p>
            <a:pPr lvl="0" algn="ctr">
              <a:lnSpc>
                <a:spcPct val="150000"/>
              </a:lnSpc>
              <a:tabLst>
                <a:tab pos="228600" algn="l"/>
                <a:tab pos="342900" algn="l"/>
                <a:tab pos="800100" algn="l"/>
              </a:tabLst>
            </a:pPr>
            <a:r>
              <a:rPr lang="ar-SA" sz="2000" b="1" dirty="0" smtClean="0">
                <a:latin typeface="Arial"/>
                <a:ea typeface="Times New Roman"/>
                <a:cs typeface="Arial"/>
              </a:rPr>
              <a:t>ويلاحظ التطور </a:t>
            </a:r>
            <a:r>
              <a:rPr lang="ar-DZ" sz="2000" b="1" dirty="0" smtClean="0">
                <a:latin typeface="Arial"/>
                <a:ea typeface="Times New Roman"/>
                <a:cs typeface="Arial"/>
              </a:rPr>
              <a:t>حسب </a:t>
            </a:r>
            <a:r>
              <a:rPr lang="ar-DZ" sz="2000" b="1" dirty="0">
                <a:latin typeface="Arial"/>
                <a:ea typeface="Times New Roman"/>
                <a:cs typeface="Arial"/>
              </a:rPr>
              <a:t>المعدلات المبينة في الجدول الاتي </a:t>
            </a:r>
            <a:r>
              <a:rPr lang="he-IL" sz="2000" b="1" dirty="0">
                <a:ea typeface="Times New Roman"/>
                <a:cs typeface="Arial"/>
              </a:rPr>
              <a:t>׃</a:t>
            </a:r>
            <a:r>
              <a:rPr lang="he-IL" sz="4000" b="1" i="1" dirty="0">
                <a:ea typeface="Times New Roman"/>
                <a:cs typeface="Arial"/>
              </a:rPr>
              <a:t>  </a:t>
            </a:r>
            <a:endParaRPr lang="en-US" sz="4000" b="1" i="1" dirty="0">
              <a:ea typeface="Times New Roman"/>
              <a:cs typeface="Arial"/>
            </a:endParaRPr>
          </a:p>
        </p:txBody>
      </p:sp>
      <p:sp>
        <p:nvSpPr>
          <p:cNvPr id="4" name="Rectangle 1"/>
          <p:cNvSpPr/>
          <p:nvPr/>
        </p:nvSpPr>
        <p:spPr>
          <a:xfrm>
            <a:off x="2321750" y="353663"/>
            <a:ext cx="495055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50000"/>
              </a:lnSpc>
              <a:tabLst>
                <a:tab pos="228600" algn="l"/>
                <a:tab pos="342900" algn="l"/>
                <a:tab pos="800100" algn="l"/>
              </a:tabLst>
            </a:pPr>
            <a:r>
              <a:rPr lang="ar-DZ" sz="2400" b="1" dirty="0"/>
              <a:t>تطور قطاعات النشاطات المهيمنة</a:t>
            </a:r>
            <a:endParaRPr lang="en-US" sz="2400" b="1" dirty="0"/>
          </a:p>
        </p:txBody>
      </p:sp>
    </p:spTree>
    <p:extLst>
      <p:ext uri="{BB962C8B-B14F-4D97-AF65-F5344CB8AC3E}">
        <p14:creationId xmlns:p14="http://schemas.microsoft.com/office/powerpoint/2010/main" val="32624582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6525" y="1133745"/>
            <a:ext cx="8712460" cy="1015663"/>
          </a:xfrm>
          <a:prstGeom prst="rect">
            <a:avLst/>
          </a:prstGeom>
        </p:spPr>
        <p:txBody>
          <a:bodyPr wrap="square">
            <a:spAutoFit/>
          </a:bodyPr>
          <a:lstStyle/>
          <a:p>
            <a:pPr marR="118745" algn="justLow">
              <a:lnSpc>
                <a:spcPct val="150000"/>
              </a:lnSpc>
            </a:pPr>
            <a:r>
              <a:rPr lang="ar-SA" sz="2000" b="1" dirty="0">
                <a:latin typeface="Arial"/>
                <a:ea typeface="Times New Roman"/>
                <a:cs typeface="Arial"/>
              </a:rPr>
              <a:t>نلاحظ من خلال الجدول الآتي، تكثيف النشاطات الاقتصادية بالبلديات العشر المتواجدة عبر كامل الولاية.</a:t>
            </a:r>
            <a:endParaRPr lang="en-US" sz="2000" b="1" dirty="0">
              <a:latin typeface="Arial"/>
              <a:ea typeface="Times New Roman"/>
              <a:cs typeface="Arial"/>
            </a:endParaRPr>
          </a:p>
          <a:p>
            <a:pPr marR="118745" algn="justLow">
              <a:lnSpc>
                <a:spcPct val="150000"/>
              </a:lnSpc>
            </a:pPr>
            <a:r>
              <a:rPr lang="ar-SA" sz="2000" b="1" dirty="0">
                <a:latin typeface="Arial"/>
                <a:ea typeface="Times New Roman"/>
                <a:cs typeface="Arial"/>
              </a:rPr>
              <a:t>و تعرف بلدية </a:t>
            </a:r>
            <a:r>
              <a:rPr lang="ar-DZ" sz="2000" b="1" dirty="0">
                <a:latin typeface="Arial"/>
                <a:ea typeface="Times New Roman"/>
                <a:cs typeface="Arial"/>
              </a:rPr>
              <a:t>حمام الضلعة </a:t>
            </a:r>
            <a:r>
              <a:rPr lang="ar-SA" sz="2000" b="1" dirty="0">
                <a:latin typeface="Arial"/>
                <a:ea typeface="Times New Roman"/>
                <a:cs typeface="Arial"/>
              </a:rPr>
              <a:t>أعلى نسبة نمو قدرت بـ 28.57 </a:t>
            </a:r>
            <a:r>
              <a:rPr lang="en-US" sz="2000" b="1" dirty="0">
                <a:latin typeface="Arial"/>
                <a:ea typeface="Times New Roman"/>
                <a:cs typeface="Arial"/>
              </a:rPr>
              <a:t>%</a:t>
            </a:r>
            <a:r>
              <a:rPr lang="ar-SA" sz="2000" b="1" dirty="0">
                <a:latin typeface="Arial"/>
                <a:ea typeface="Times New Roman"/>
                <a:cs typeface="Arial"/>
              </a:rPr>
              <a:t>   خلال </a:t>
            </a:r>
            <a:r>
              <a:rPr lang="ar-SA" sz="2000" b="1" dirty="0" smtClean="0">
                <a:latin typeface="Arial"/>
                <a:ea typeface="Times New Roman"/>
                <a:cs typeface="Arial"/>
              </a:rPr>
              <a:t>السداسي </a:t>
            </a:r>
            <a:r>
              <a:rPr lang="ar-SA" sz="2000" b="1" dirty="0">
                <a:latin typeface="Arial"/>
                <a:ea typeface="Times New Roman"/>
                <a:cs typeface="Arial"/>
              </a:rPr>
              <a:t>الأول 2013</a:t>
            </a:r>
            <a:r>
              <a:rPr lang="ar-SA" dirty="0">
                <a:effectLst>
                  <a:outerShdw blurRad="50800" dist="38100" algn="tr" rotWithShape="0">
                    <a:prstClr val="black">
                      <a:alpha val="40000"/>
                    </a:prstClr>
                  </a:outerShdw>
                </a:effectLst>
                <a:ea typeface="Times New Roman"/>
                <a:cs typeface="Arial"/>
              </a:rPr>
              <a:t>.</a:t>
            </a:r>
            <a:endParaRPr lang="en-US" sz="3600" b="1" i="1" u="sng" dirty="0">
              <a:effectLst>
                <a:outerShdw blurRad="50800" dist="38100" algn="tr" rotWithShape="0">
                  <a:prstClr val="black">
                    <a:alpha val="40000"/>
                  </a:prstClr>
                </a:outerShdw>
              </a:effectLst>
              <a:ea typeface="Times New Roman"/>
            </a:endParaRPr>
          </a:p>
        </p:txBody>
      </p:sp>
      <p:graphicFrame>
        <p:nvGraphicFramePr>
          <p:cNvPr id="3" name="جدول 2"/>
          <p:cNvGraphicFramePr>
            <a:graphicFrameLocks noGrp="1"/>
          </p:cNvGraphicFramePr>
          <p:nvPr>
            <p:extLst>
              <p:ext uri="{D42A27DB-BD31-4B8C-83A1-F6EECF244321}">
                <p14:modId xmlns:p14="http://schemas.microsoft.com/office/powerpoint/2010/main" val="1494091976"/>
              </p:ext>
            </p:extLst>
          </p:nvPr>
        </p:nvGraphicFramePr>
        <p:xfrm>
          <a:off x="377280" y="2165874"/>
          <a:ext cx="8550949" cy="4416552"/>
        </p:xfrm>
        <a:graphic>
          <a:graphicData uri="http://schemas.openxmlformats.org/drawingml/2006/table">
            <a:tbl>
              <a:tblPr rtl="1" firstRow="1" firstCol="1" bandRow="1">
                <a:tableStyleId>{284E427A-3D55-4303-BF80-6455036E1DE7}</a:tableStyleId>
              </a:tblPr>
              <a:tblGrid>
                <a:gridCol w="1889755"/>
                <a:gridCol w="1881915"/>
                <a:gridCol w="1889755"/>
                <a:gridCol w="1841925"/>
                <a:gridCol w="1047599"/>
              </a:tblGrid>
              <a:tr h="161925">
                <a:tc row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الترتيب</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row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البلديات</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م ص م الخاصة</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م ص م الخاصة</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rowSpan="2">
                  <a:txBody>
                    <a:bodyPr/>
                    <a:lstStyle/>
                    <a:p>
                      <a:pPr algn="ctr" rtl="0">
                        <a:lnSpc>
                          <a:spcPct val="115000"/>
                        </a:lnSpc>
                        <a:spcAft>
                          <a:spcPts val="0"/>
                        </a:spcAft>
                      </a:pPr>
                      <a:r>
                        <a:rPr lang="en-US" sz="2000" b="1" u="none" strike="noStrike">
                          <a:effectLst>
                            <a:outerShdw blurRad="50800" dist="38100" algn="tr" rotWithShape="0">
                              <a:prstClr val="black">
                                <a:alpha val="40000"/>
                              </a:prstClr>
                            </a:outerShdw>
                          </a:effectLst>
                        </a:rPr>
                        <a:t>%</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r>
              <a:tr h="161925">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0"/>
                        </a:spcAft>
                      </a:pPr>
                      <a:r>
                        <a:rPr lang="ar-SA" sz="1800" b="1" u="none" strike="noStrike" dirty="0" smtClean="0">
                          <a:effectLst>
                            <a:outerShdw blurRad="50800" dist="38100" algn="tr" rotWithShape="0">
                              <a:prstClr val="black">
                                <a:alpha val="40000"/>
                              </a:prstClr>
                            </a:outerShdw>
                          </a:effectLst>
                        </a:rPr>
                        <a:t>السداسي </a:t>
                      </a:r>
                      <a:r>
                        <a:rPr lang="ar-SA" sz="1800" b="1" u="none" strike="noStrike" dirty="0">
                          <a:effectLst>
                            <a:outerShdw blurRad="50800" dist="38100" algn="tr" rotWithShape="0">
                              <a:prstClr val="black">
                                <a:alpha val="40000"/>
                              </a:prstClr>
                            </a:outerShdw>
                          </a:effectLst>
                        </a:rPr>
                        <a:t>الأول 2012</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smtClean="0">
                          <a:effectLst>
                            <a:outerShdw blurRad="50800" dist="38100" algn="tr" rotWithShape="0">
                              <a:prstClr val="black">
                                <a:alpha val="40000"/>
                              </a:prstClr>
                            </a:outerShdw>
                          </a:effectLst>
                        </a:rPr>
                        <a:t>السداسي </a:t>
                      </a:r>
                      <a:r>
                        <a:rPr lang="ar-SA" sz="1800" b="1" u="none" strike="noStrike" dirty="0">
                          <a:effectLst>
                            <a:outerShdw blurRad="50800" dist="38100" algn="tr" rotWithShape="0">
                              <a:prstClr val="black">
                                <a:alpha val="40000"/>
                              </a:prstClr>
                            </a:outerShdw>
                          </a:effectLst>
                        </a:rPr>
                        <a:t>الأول 2013</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vMerge="1">
                  <a:txBody>
                    <a:bodyPr/>
                    <a:lstStyle/>
                    <a:p>
                      <a:pPr rtl="1"/>
                      <a:endParaRPr lang="ar-SA"/>
                    </a:p>
                  </a:txBody>
                  <a:tcPr/>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1</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المسيلة</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2314</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2558</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10,54</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2</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بوسعادة</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798</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873</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9,40</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سيدي عيسى</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350</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386</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10,29</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4</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حمام الضلعة</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189</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243</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28,57</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5</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مقرة</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199</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238</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19,60</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6</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اولاد دراج</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183</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216</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18,03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7</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برهوم</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177</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194</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9,60</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8</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عين الحجل</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151</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158</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4,64</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9</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بلعايبة</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122</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144</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18,03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a:txBody>
                    <a:bodyPr/>
                    <a:lstStyle/>
                    <a:p>
                      <a:pPr algn="ctr" rtl="0">
                        <a:lnSpc>
                          <a:spcPct val="115000"/>
                        </a:lnSpc>
                        <a:spcAft>
                          <a:spcPts val="0"/>
                        </a:spcAft>
                      </a:pPr>
                      <a:r>
                        <a:rPr lang="en-US" sz="1800" b="1" u="none" strike="noStrike">
                          <a:effectLst>
                            <a:outerShdw blurRad="50800" dist="38100" algn="tr" rotWithShape="0">
                              <a:prstClr val="black">
                                <a:alpha val="40000"/>
                              </a:prstClr>
                            </a:outerShdw>
                          </a:effectLst>
                        </a:rPr>
                        <a:t>10</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أولاد عدي لقبالة</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93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105</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12,90</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gridSpan="2">
                  <a:txBody>
                    <a:bodyPr/>
                    <a:lstStyle/>
                    <a:p>
                      <a:pPr algn="ctr" rtl="1">
                        <a:lnSpc>
                          <a:spcPct val="115000"/>
                        </a:lnSpc>
                        <a:spcAft>
                          <a:spcPts val="0"/>
                        </a:spcAft>
                      </a:pPr>
                      <a:r>
                        <a:rPr lang="ar-SA" sz="1800" b="1" u="none" strike="noStrike">
                          <a:effectLst>
                            <a:outerShdw blurRad="50800" dist="38100" algn="tr" rotWithShape="0">
                              <a:prstClr val="black">
                                <a:alpha val="40000"/>
                              </a:prstClr>
                            </a:outerShdw>
                          </a:effectLst>
                        </a:rPr>
                        <a:t>باقي البلديات</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797</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886</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11,17</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r h="161925">
                <a:tc gridSpan="2">
                  <a:txBody>
                    <a:bodyPr/>
                    <a:lstStyle/>
                    <a:p>
                      <a:pPr algn="ctr" rtl="1">
                        <a:lnSpc>
                          <a:spcPct val="115000"/>
                        </a:lnSpc>
                        <a:spcAft>
                          <a:spcPts val="0"/>
                        </a:spcAft>
                      </a:pPr>
                      <a:r>
                        <a:rPr lang="ar-SA" sz="1800" b="1" u="none" strike="noStrike" dirty="0">
                          <a:effectLst>
                            <a:outerShdw blurRad="50800" dist="38100" algn="tr" rotWithShape="0">
                              <a:prstClr val="black">
                                <a:alpha val="40000"/>
                              </a:prstClr>
                            </a:outerShdw>
                          </a:effectLst>
                        </a:rPr>
                        <a:t>المجموع</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algn="ctr" rtl="0">
                        <a:lnSpc>
                          <a:spcPct val="115000"/>
                        </a:lnSpc>
                        <a:spcAft>
                          <a:spcPts val="0"/>
                        </a:spcAft>
                      </a:pPr>
                      <a:r>
                        <a:rPr lang="fr-FR" sz="1800" b="1" u="none" strike="noStrike">
                          <a:effectLst>
                            <a:outerShdw blurRad="50800" dist="38100" algn="tr" rotWithShape="0">
                              <a:prstClr val="black">
                                <a:alpha val="40000"/>
                              </a:prstClr>
                            </a:outerShdw>
                          </a:effectLst>
                        </a:rPr>
                        <a:t>5373</a:t>
                      </a:r>
                      <a:endParaRPr lang="en-US" sz="4400" b="1" i="1" u="sng">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6001</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c>
                  <a:txBody>
                    <a:bodyPr/>
                    <a:lstStyle/>
                    <a:p>
                      <a:pPr algn="ctr" rtl="0">
                        <a:lnSpc>
                          <a:spcPct val="115000"/>
                        </a:lnSpc>
                        <a:spcAft>
                          <a:spcPts val="0"/>
                        </a:spcAft>
                      </a:pPr>
                      <a:r>
                        <a:rPr lang="fr-FR" sz="1800" b="1" u="none" strike="noStrike" dirty="0">
                          <a:effectLst>
                            <a:outerShdw blurRad="50800" dist="38100" algn="tr" rotWithShape="0">
                              <a:prstClr val="black">
                                <a:alpha val="40000"/>
                              </a:prstClr>
                            </a:outerShdw>
                          </a:effectLst>
                        </a:rPr>
                        <a:t>11,69</a:t>
                      </a:r>
                      <a:endParaRPr lang="en-US" sz="4400" b="1" i="1" u="sng" dirty="0">
                        <a:effectLst>
                          <a:outerShdw blurRad="50800" dist="38100" algn="tr" rotWithShape="0">
                            <a:prstClr val="black">
                              <a:alpha val="40000"/>
                            </a:prstClr>
                          </a:outerShdw>
                        </a:effectLst>
                        <a:latin typeface="Times New Roman"/>
                        <a:ea typeface="Times New Roman"/>
                        <a:cs typeface="Arial"/>
                      </a:endParaRPr>
                    </a:p>
                  </a:txBody>
                  <a:tcPr marL="68580" marR="68580" marT="0" marB="0" anchor="b"/>
                </a:tc>
              </a:tr>
            </a:tbl>
          </a:graphicData>
        </a:graphic>
      </p:graphicFrame>
      <p:sp>
        <p:nvSpPr>
          <p:cNvPr id="4" name="Rectangle 1"/>
          <p:cNvSpPr/>
          <p:nvPr/>
        </p:nvSpPr>
        <p:spPr>
          <a:xfrm>
            <a:off x="1961710" y="188640"/>
            <a:ext cx="567063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50000"/>
              </a:lnSpc>
              <a:buSzPts val="1400"/>
              <a:tabLst>
                <a:tab pos="228600" algn="l"/>
                <a:tab pos="342900" algn="l"/>
                <a:tab pos="800100" algn="l"/>
              </a:tabLst>
            </a:pPr>
            <a:r>
              <a:rPr lang="ar-DZ" sz="2400" b="1" dirty="0"/>
              <a:t>تطور تعداد المؤسسات بالبلديات العشر الأولى</a:t>
            </a:r>
            <a:endParaRPr lang="en-US" sz="2400" b="1" dirty="0"/>
          </a:p>
        </p:txBody>
      </p:sp>
    </p:spTree>
    <p:extLst>
      <p:ext uri="{BB962C8B-B14F-4D97-AF65-F5344CB8AC3E}">
        <p14:creationId xmlns:p14="http://schemas.microsoft.com/office/powerpoint/2010/main" val="125741350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6513" y="1268760"/>
            <a:ext cx="8730969" cy="4843339"/>
          </a:xfrm>
        </p:spPr>
        <p:txBody>
          <a:bodyPr>
            <a:normAutofit/>
          </a:bodyPr>
          <a:lstStyle/>
          <a:p>
            <a:pPr indent="-170180" algn="r">
              <a:lnSpc>
                <a:spcPct val="150000"/>
              </a:lnSpc>
            </a:pPr>
            <a:r>
              <a:rPr lang="ar-SA" sz="2400" dirty="0" smtClean="0">
                <a:ea typeface="Times New Roman"/>
                <a:cs typeface="Times New Roman"/>
              </a:rPr>
              <a:t>وفي الاخير لابد من التأكيد على ضرورة </a:t>
            </a:r>
            <a:r>
              <a:rPr lang="ar-SA" sz="2400" dirty="0">
                <a:ea typeface="Times New Roman"/>
                <a:cs typeface="Times New Roman"/>
              </a:rPr>
              <a:t>الانتقال من شراكة تجارية مع ايطاليا الى شراكة صناعية "متينة" تقوم على تحويل المهارات و المعارف و تسيير نوعي مع ايلاء اهمية خاصة لخلق رواد صناعيين و تشجيع انشاء المؤسسات الصغيرة و المتوسطة سيما من قبل الشباب من اجل اعطاء دفع جديد للقطاع </a:t>
            </a:r>
            <a:r>
              <a:rPr lang="ar-SA" sz="2400" dirty="0" smtClean="0">
                <a:ea typeface="Times New Roman"/>
                <a:cs typeface="Times New Roman"/>
              </a:rPr>
              <a:t>الصناعي</a:t>
            </a:r>
            <a:r>
              <a:rPr lang="ar-SA" sz="2400" dirty="0" smtClean="0">
                <a:latin typeface="+mn-lt"/>
                <a:ea typeface="Calibri"/>
                <a:cs typeface="+mn-cs"/>
              </a:rPr>
              <a:t>، وهذا في ظل السياسة الجديدة المنتهجة من طرف الدولة من خلال عقد الشراكة الجزائرية الايطالية</a:t>
            </a:r>
            <a:r>
              <a:rPr lang="ar-DZ" sz="2400" dirty="0" smtClean="0">
                <a:latin typeface="+mn-lt"/>
                <a:ea typeface="Calibri"/>
                <a:cs typeface="+mn-cs"/>
              </a:rPr>
              <a:t>، </a:t>
            </a:r>
            <a:r>
              <a:rPr lang="ar-SA" sz="2400" dirty="0" smtClean="0">
                <a:latin typeface="+mn-lt"/>
                <a:ea typeface="Calibri"/>
                <a:cs typeface="+mn-cs"/>
              </a:rPr>
              <a:t>التي نامل ان تؤدي الى ترقية الاقتصاد الوطني.</a:t>
            </a:r>
            <a:endParaRPr lang="ar-SA" sz="2400" dirty="0">
              <a:latin typeface="+mn-lt"/>
              <a:ea typeface="Calibri"/>
              <a:cs typeface="+mn-cs"/>
            </a:endParaRPr>
          </a:p>
        </p:txBody>
      </p:sp>
      <p:sp>
        <p:nvSpPr>
          <p:cNvPr id="3" name="مستطيل 2"/>
          <p:cNvSpPr/>
          <p:nvPr/>
        </p:nvSpPr>
        <p:spPr>
          <a:xfrm>
            <a:off x="3658127" y="620688"/>
            <a:ext cx="182774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mbria"/>
                <a:ea typeface="Calibri"/>
                <a:cs typeface="Arial"/>
              </a:rPr>
              <a:t>الخاتمة</a:t>
            </a:r>
            <a:endParaRPr lang="ar-SA"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449109467"/>
      </p:ext>
    </p:extLst>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1923" y="1412776"/>
            <a:ext cx="6455613" cy="378565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دمت</a:t>
            </a:r>
            <a:r>
              <a:rPr lang="ar-DZ"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ــ</a:t>
            </a:r>
            <a:r>
              <a:rPr lang="ar-SA"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م ف</a:t>
            </a:r>
            <a:r>
              <a:rPr lang="ar-DZ"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ـ</a:t>
            </a:r>
            <a:r>
              <a:rPr lang="ar-SA"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ي خ</a:t>
            </a:r>
            <a:r>
              <a:rPr lang="ar-DZ"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ـــ</a:t>
            </a:r>
            <a:r>
              <a:rPr lang="ar-SA" sz="8000" b="1" spc="50" dirty="0" err="1"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دمة</a:t>
            </a:r>
            <a:r>
              <a:rPr lang="ar-DZ"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 </a:t>
            </a:r>
          </a:p>
          <a:p>
            <a:pPr algn="ctr"/>
            <a:r>
              <a:rPr lang="ar-SA"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التنمية المستدامة</a:t>
            </a:r>
            <a:r>
              <a:rPr lang="ar-DZ"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 </a:t>
            </a:r>
          </a:p>
          <a:p>
            <a:pPr algn="ctr"/>
            <a:r>
              <a:rPr lang="ar-SA"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ل</a:t>
            </a:r>
            <a:r>
              <a:rPr lang="ar-DZ"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ـــ</a:t>
            </a:r>
            <a:r>
              <a:rPr lang="ar-SA" sz="8000" b="1" spc="50" dirty="0" smtClean="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a typeface="Calibri"/>
              </a:rPr>
              <a:t>ولاية المسيلة</a:t>
            </a:r>
            <a:endParaRPr lang="ar-SA" sz="8000" b="1" spc="50" dirty="0">
              <a:ln w="11430">
                <a:solidFill>
                  <a:sysClr val="windowText" lastClr="000000"/>
                </a:solidFill>
              </a:ln>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154768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re 5"/>
          <p:cNvSpPr>
            <a:spLocks noGrp="1"/>
          </p:cNvSpPr>
          <p:nvPr>
            <p:ph type="title"/>
          </p:nvPr>
        </p:nvSpPr>
        <p:spPr>
          <a:xfrm>
            <a:off x="3626895" y="98630"/>
            <a:ext cx="2355850" cy="622300"/>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a:bodyPr>
          <a:lstStyle/>
          <a:p>
            <a:r>
              <a:rPr lang="ar-DZ" sz="2400" b="1" dirty="0" smtClean="0"/>
              <a:t>مقدم</a:t>
            </a:r>
            <a:r>
              <a:rPr lang="ar-SA" sz="2400" b="1" dirty="0" smtClean="0"/>
              <a:t>ــــ</a:t>
            </a:r>
            <a:r>
              <a:rPr lang="ar-DZ" sz="2400" b="1" dirty="0" smtClean="0"/>
              <a:t>ة</a:t>
            </a:r>
            <a:endParaRPr lang="fr-FR" sz="2400" b="1" dirty="0" smtClean="0"/>
          </a:p>
        </p:txBody>
      </p:sp>
      <p:sp>
        <p:nvSpPr>
          <p:cNvPr id="3" name="Espace réservé du contenu 2"/>
          <p:cNvSpPr>
            <a:spLocks noGrp="1"/>
          </p:cNvSpPr>
          <p:nvPr>
            <p:ph idx="1"/>
          </p:nvPr>
        </p:nvSpPr>
        <p:spPr>
          <a:xfrm>
            <a:off x="116505" y="1088741"/>
            <a:ext cx="8865985" cy="5580620"/>
          </a:xfrm>
        </p:spPr>
        <p:txBody>
          <a:bodyPr>
            <a:noAutofit/>
          </a:bodyPr>
          <a:lstStyle/>
          <a:p>
            <a:pPr marL="0" indent="0">
              <a:lnSpc>
                <a:spcPct val="200000"/>
              </a:lnSpc>
              <a:spcBef>
                <a:spcPts val="0"/>
              </a:spcBef>
              <a:spcAft>
                <a:spcPts val="1000"/>
              </a:spcAft>
              <a:buNone/>
            </a:pPr>
            <a:r>
              <a:rPr lang="ar-SA" sz="2400" dirty="0" smtClean="0">
                <a:ea typeface="Calibri"/>
              </a:rPr>
              <a:t>   </a:t>
            </a:r>
            <a:r>
              <a:rPr lang="ar-SA" sz="2000" b="1" dirty="0">
                <a:ea typeface="Calibri"/>
              </a:rPr>
              <a:t>تحتل المؤسسات الصغيرة والمتوسطة أهمية كبرى في النسيج الاقتصادي الوطني، وتمثل وزنا </a:t>
            </a:r>
            <a:r>
              <a:rPr lang="ar-SA" sz="2000" b="1" dirty="0" smtClean="0">
                <a:ea typeface="Calibri"/>
              </a:rPr>
              <a:t> ذا </a:t>
            </a:r>
            <a:r>
              <a:rPr lang="ar-SA" sz="2000" b="1" dirty="0">
                <a:ea typeface="Calibri"/>
              </a:rPr>
              <a:t>أهمية قصوى يعول عليه في لعب دور كبير لتحقيق التنمية المستدامة المنشودة؛ فهي الرافد الحقيقي لأكبر الآمال الاقتصادية و الاجتماعية للجزائر، وهذا ما جعل السلطات الجزائرية تنتهج  سياسة جديدة تهدف الى لانعاش القطاع من خلال تطوير الشراكة مع المؤسسات الاجنبية للاستفادة من الخبرات وتطوير القدرات على غرار </a:t>
            </a:r>
            <a:r>
              <a:rPr lang="ar-SA" sz="2000" b="1" dirty="0" smtClean="0">
                <a:ea typeface="Calibri"/>
              </a:rPr>
              <a:t>الشراكة بين </a:t>
            </a:r>
            <a:r>
              <a:rPr lang="ar-SA" sz="2000" b="1" dirty="0">
                <a:ea typeface="Calibri"/>
              </a:rPr>
              <a:t>الجزائر وإيطاليا المرتبطتين بمعاهدة صداقة وحسن </a:t>
            </a:r>
            <a:r>
              <a:rPr lang="ar-SA" sz="2000" b="1" dirty="0" smtClean="0">
                <a:ea typeface="Calibri"/>
              </a:rPr>
              <a:t>الجوار</a:t>
            </a:r>
            <a:r>
              <a:rPr lang="ar-SA" sz="2000" b="1" dirty="0">
                <a:ea typeface="Calibri"/>
              </a:rPr>
              <a:t>، وسنتطرق الى واقع الشراكة الجزائرية الايطالية، الى جانب واقع المؤسسات الصغيرة والمتوسطة بولاية المسيلة </a:t>
            </a:r>
            <a:r>
              <a:rPr lang="ar-SA" sz="2000" b="1" dirty="0" smtClean="0">
                <a:ea typeface="Calibri"/>
              </a:rPr>
              <a:t>.</a:t>
            </a:r>
            <a:endParaRPr lang="ar-SA" sz="2000" b="1" dirty="0">
              <a:ea typeface="Calibri"/>
            </a:endParaRPr>
          </a:p>
          <a:p>
            <a:pPr marL="0" lvl="0" indent="0">
              <a:lnSpc>
                <a:spcPct val="150000"/>
              </a:lnSpc>
              <a:spcBef>
                <a:spcPts val="0"/>
              </a:spcBef>
              <a:spcAft>
                <a:spcPts val="1000"/>
              </a:spcAft>
              <a:buNone/>
            </a:pPr>
            <a:endParaRPr lang="ar-SA" sz="2400" dirty="0" smtClean="0">
              <a:ea typeface="Calibri"/>
            </a:endParaRPr>
          </a:p>
          <a:p>
            <a:pPr>
              <a:lnSpc>
                <a:spcPct val="200000"/>
              </a:lnSpc>
              <a:buNone/>
            </a:pPr>
            <a:endParaRPr lang="fr-FR" sz="2400" dirty="0">
              <a:ea typeface="Calibri"/>
            </a:endParaRPr>
          </a:p>
        </p:txBody>
      </p:sp>
    </p:spTree>
  </p:cSld>
  <p:clrMapOvr>
    <a:overrideClrMapping bg1="lt1" tx1="dk1" bg2="lt2" tx2="dk2" accent1="accent1" accent2="accent2" accent3="accent3" accent4="accent4" accent5="accent5" accent6="accent6" hlink="hlink" folHlink="folHlink"/>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6594" y="1358770"/>
            <a:ext cx="8865984" cy="4529445"/>
          </a:xfrm>
          <a:prstGeom prst="rect">
            <a:avLst/>
          </a:prstGeom>
        </p:spPr>
        <p:txBody>
          <a:bodyPr wrap="square">
            <a:spAutoFit/>
          </a:bodyPr>
          <a:lstStyle/>
          <a:p>
            <a:pPr>
              <a:lnSpc>
                <a:spcPct val="200000"/>
              </a:lnSpc>
              <a:spcAft>
                <a:spcPts val="1000"/>
              </a:spcAft>
            </a:pPr>
            <a:r>
              <a:rPr lang="ar-SA" dirty="0">
                <a:latin typeface="Calibri"/>
                <a:ea typeface="Times New Roman"/>
              </a:rPr>
              <a:t> </a:t>
            </a:r>
            <a:r>
              <a:rPr lang="ar-SA" dirty="0" smtClean="0">
                <a:latin typeface="Calibri"/>
                <a:ea typeface="Times New Roman"/>
              </a:rPr>
              <a:t>     </a:t>
            </a:r>
            <a:r>
              <a:rPr lang="ar-SA" sz="2000" b="1" dirty="0">
                <a:ea typeface="Calibri"/>
              </a:rPr>
              <a:t>إن السياسة الصناعية الجديدة تهدف لإنعاش القطاع من خلال تطوير الشراكة </a:t>
            </a:r>
            <a:r>
              <a:rPr lang="en-US" sz="2000" b="1" dirty="0">
                <a:ea typeface="Calibri"/>
              </a:rPr>
              <a:t>"</a:t>
            </a:r>
            <a:r>
              <a:rPr lang="ar-SA" sz="2000" b="1" dirty="0">
                <a:ea typeface="Calibri"/>
              </a:rPr>
              <a:t>فرصة </a:t>
            </a:r>
            <a:r>
              <a:rPr lang="ar-SA" sz="2000" b="1" dirty="0" smtClean="0">
                <a:ea typeface="Calibri"/>
              </a:rPr>
              <a:t>لتحفيز </a:t>
            </a:r>
            <a:r>
              <a:rPr lang="ar-SA" sz="2000" b="1" dirty="0">
                <a:ea typeface="Calibri"/>
              </a:rPr>
              <a:t>العلاقات الاقتصادية" بين الجزائر وإيطاليا المرتبطتين بمعاهدة صداقة وحسن </a:t>
            </a:r>
            <a:r>
              <a:rPr lang="ar-SA" sz="2000" b="1" dirty="0" smtClean="0">
                <a:ea typeface="Calibri"/>
              </a:rPr>
              <a:t>الجوار.</a:t>
            </a:r>
            <a:endParaRPr lang="en-US" sz="2000" b="1" dirty="0">
              <a:ea typeface="Calibri"/>
            </a:endParaRPr>
          </a:p>
          <a:p>
            <a:pPr>
              <a:lnSpc>
                <a:spcPct val="200000"/>
              </a:lnSpc>
              <a:spcAft>
                <a:spcPts val="1000"/>
              </a:spcAft>
            </a:pPr>
            <a:r>
              <a:rPr lang="ar-SA" sz="2000" b="1" dirty="0" smtClean="0">
                <a:ea typeface="Calibri"/>
              </a:rPr>
              <a:t>   فالمؤسسات </a:t>
            </a:r>
            <a:r>
              <a:rPr lang="ar-SA" sz="2000" b="1" dirty="0">
                <a:ea typeface="Calibri"/>
              </a:rPr>
              <a:t>الايطالية تتمتع بخبرة  وتجربة كبيرتين في مجال التنمية الصناعية، وفي  </a:t>
            </a:r>
            <a:r>
              <a:rPr lang="ar-SA" sz="2000" b="1" dirty="0" smtClean="0">
                <a:ea typeface="Calibri"/>
              </a:rPr>
              <a:t>ميدان</a:t>
            </a:r>
            <a:r>
              <a:rPr lang="ar-SA" sz="2000" b="1" dirty="0">
                <a:ea typeface="Calibri"/>
              </a:rPr>
              <a:t> تربية المائيات البحرية وتطوير صناعة تحويل المنتجات الفلاحية، مما يتطلب الاستفادة من مهاراتها بغية تطوير هذه القطاعات في الجزائر، و تشير الارقام: ان الواردات الجزائرية من ايطاليا </a:t>
            </a:r>
            <a:r>
              <a:rPr lang="ar-SA" sz="2000" b="1" dirty="0" smtClean="0">
                <a:ea typeface="Calibri"/>
              </a:rPr>
              <a:t>بلغت </a:t>
            </a:r>
            <a:r>
              <a:rPr lang="ar-SA" sz="2000" b="1" dirty="0">
                <a:solidFill>
                  <a:schemeClr val="accent2">
                    <a:lumMod val="75000"/>
                  </a:schemeClr>
                </a:solidFill>
                <a:latin typeface="Arial"/>
                <a:ea typeface="Times New Roman"/>
                <a:cs typeface="Arial"/>
              </a:rPr>
              <a:t>5,5</a:t>
            </a:r>
            <a:r>
              <a:rPr lang="ar-SA" sz="2000" b="1" dirty="0" smtClean="0">
                <a:ea typeface="Calibri"/>
              </a:rPr>
              <a:t>مليار </a:t>
            </a:r>
            <a:r>
              <a:rPr lang="ar-SA" sz="2000" b="1" dirty="0">
                <a:ea typeface="Calibri"/>
              </a:rPr>
              <a:t>دولار بين </a:t>
            </a:r>
            <a:r>
              <a:rPr lang="ar-SA" sz="2000" b="1" dirty="0">
                <a:solidFill>
                  <a:schemeClr val="accent2">
                    <a:lumMod val="75000"/>
                  </a:schemeClr>
                </a:solidFill>
                <a:latin typeface="Arial"/>
                <a:ea typeface="Times New Roman"/>
                <a:cs typeface="Arial"/>
              </a:rPr>
              <a:t>2010</a:t>
            </a:r>
            <a:r>
              <a:rPr lang="ar-SA" sz="2000" b="1" dirty="0">
                <a:ea typeface="Calibri"/>
              </a:rPr>
              <a:t> و </a:t>
            </a:r>
            <a:r>
              <a:rPr lang="ar-SA" sz="2000" b="1" dirty="0">
                <a:solidFill>
                  <a:schemeClr val="accent2">
                    <a:lumMod val="75000"/>
                  </a:schemeClr>
                </a:solidFill>
                <a:latin typeface="Arial"/>
                <a:ea typeface="Times New Roman"/>
                <a:cs typeface="Arial"/>
              </a:rPr>
              <a:t>2012</a:t>
            </a:r>
            <a:r>
              <a:rPr lang="ar-SA" sz="2000" b="1" dirty="0" smtClean="0">
                <a:ea typeface="Calibri"/>
              </a:rPr>
              <a:t>، كما بلغت الصادرات </a:t>
            </a:r>
            <a:r>
              <a:rPr lang="ar-SA" sz="2000" b="1" dirty="0">
                <a:solidFill>
                  <a:schemeClr val="accent2">
                    <a:lumMod val="75000"/>
                  </a:schemeClr>
                </a:solidFill>
                <a:latin typeface="Arial"/>
                <a:ea typeface="Times New Roman"/>
                <a:cs typeface="Arial"/>
              </a:rPr>
              <a:t>12</a:t>
            </a:r>
            <a:r>
              <a:rPr lang="ar-SA" sz="2000" b="1" dirty="0" smtClean="0">
                <a:solidFill>
                  <a:prstClr val="black"/>
                </a:solidFill>
                <a:latin typeface="Times New Roman"/>
                <a:ea typeface="Calibri"/>
                <a:cs typeface="Times New Roman"/>
              </a:rPr>
              <a:t> </a:t>
            </a:r>
            <a:r>
              <a:rPr lang="ar-SA" sz="2000" b="1" dirty="0">
                <a:solidFill>
                  <a:prstClr val="black"/>
                </a:solidFill>
                <a:latin typeface="Times New Roman"/>
                <a:ea typeface="Calibri"/>
                <a:cs typeface="Times New Roman"/>
              </a:rPr>
              <a:t>مليار دولار خلال نفس الفترة، اما عدد المؤسسات الايطالية النشطة في الجزائر فقد </a:t>
            </a:r>
            <a:r>
              <a:rPr lang="ar-SA" sz="2000" b="1" dirty="0" smtClean="0">
                <a:solidFill>
                  <a:prstClr val="black"/>
                </a:solidFill>
                <a:latin typeface="Times New Roman"/>
                <a:ea typeface="Calibri"/>
                <a:cs typeface="Times New Roman"/>
              </a:rPr>
              <a:t>بلغت </a:t>
            </a:r>
            <a:r>
              <a:rPr lang="ar-SA" sz="2000" b="1" dirty="0">
                <a:solidFill>
                  <a:schemeClr val="accent2">
                    <a:lumMod val="75000"/>
                  </a:schemeClr>
                </a:solidFill>
                <a:latin typeface="Arial"/>
                <a:ea typeface="Times New Roman"/>
                <a:cs typeface="Arial"/>
              </a:rPr>
              <a:t>290</a:t>
            </a:r>
            <a:r>
              <a:rPr lang="ar-SA" sz="2000" b="1" dirty="0" smtClean="0">
                <a:solidFill>
                  <a:prstClr val="black"/>
                </a:solidFill>
                <a:latin typeface="Times New Roman"/>
                <a:ea typeface="Calibri"/>
                <a:cs typeface="Times New Roman"/>
              </a:rPr>
              <a:t> مؤسسة </a:t>
            </a:r>
            <a:r>
              <a:rPr lang="ar-SA" sz="2000" b="1" dirty="0">
                <a:solidFill>
                  <a:prstClr val="black"/>
                </a:solidFill>
                <a:latin typeface="Times New Roman"/>
                <a:ea typeface="Calibri"/>
                <a:cs typeface="Times New Roman"/>
              </a:rPr>
              <a:t>سنة </a:t>
            </a:r>
            <a:r>
              <a:rPr lang="ar-SA" sz="2000" b="1" dirty="0">
                <a:solidFill>
                  <a:schemeClr val="accent2">
                    <a:lumMod val="75000"/>
                  </a:schemeClr>
                </a:solidFill>
                <a:latin typeface="Arial"/>
                <a:ea typeface="Times New Roman"/>
                <a:cs typeface="Arial"/>
              </a:rPr>
              <a:t>2012</a:t>
            </a:r>
            <a:r>
              <a:rPr lang="ar-SA" sz="2000" b="1" dirty="0">
                <a:solidFill>
                  <a:prstClr val="black"/>
                </a:solidFill>
                <a:latin typeface="Times New Roman"/>
                <a:ea typeface="Calibri"/>
                <a:cs typeface="Times New Roman"/>
              </a:rPr>
              <a:t> .</a:t>
            </a:r>
            <a:endParaRPr lang="en-US" sz="2000" b="1" dirty="0">
              <a:ea typeface="Calibri"/>
            </a:endParaRPr>
          </a:p>
        </p:txBody>
      </p:sp>
      <p:sp>
        <p:nvSpPr>
          <p:cNvPr id="3" name="Rectangle 1"/>
          <p:cNvSpPr/>
          <p:nvPr/>
        </p:nvSpPr>
        <p:spPr>
          <a:xfrm>
            <a:off x="1759188" y="188640"/>
            <a:ext cx="5670630" cy="79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lnSpc>
                <a:spcPct val="150000"/>
              </a:lnSpc>
              <a:buSzPts val="1400"/>
              <a:tabLst>
                <a:tab pos="228600" algn="l"/>
                <a:tab pos="342900" algn="l"/>
                <a:tab pos="800100" algn="l"/>
              </a:tabLst>
            </a:pPr>
            <a:r>
              <a:rPr lang="ar-SA" sz="2400" b="1" dirty="0" smtClean="0"/>
              <a:t>واقع الشراكة الجزائرية الايطالية</a:t>
            </a:r>
            <a:endParaRPr lang="en-US" sz="2400" b="1" dirty="0"/>
          </a:p>
        </p:txBody>
      </p:sp>
    </p:spTree>
    <p:extLst>
      <p:ext uri="{BB962C8B-B14F-4D97-AF65-F5344CB8AC3E}">
        <p14:creationId xmlns:p14="http://schemas.microsoft.com/office/powerpoint/2010/main" val="2059029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5466" y="908720"/>
            <a:ext cx="8460939" cy="3170099"/>
          </a:xfrm>
          <a:prstGeom prst="rect">
            <a:avLst/>
          </a:prstGeom>
        </p:spPr>
        <p:txBody>
          <a:bodyPr wrap="square">
            <a:spAutoFit/>
          </a:bodyPr>
          <a:lstStyle/>
          <a:p>
            <a:pPr lvl="0">
              <a:lnSpc>
                <a:spcPct val="200000"/>
              </a:lnSpc>
              <a:spcAft>
                <a:spcPts val="1000"/>
              </a:spcAft>
            </a:pPr>
            <a:r>
              <a:rPr lang="ar-SA" sz="2000" b="1" dirty="0" smtClean="0">
                <a:ea typeface="Calibri"/>
              </a:rPr>
              <a:t>وفي اطار تنمية الشراكة الاقتصادية تم عقد المنتدى الاقتصادي الجزائري الايطالي </a:t>
            </a:r>
            <a:r>
              <a:rPr lang="ar-SA" sz="2000" b="1" dirty="0">
                <a:ea typeface="Calibri"/>
              </a:rPr>
              <a:t>- الشراكة الصناعية والتكنولوجية -بتاريخ  </a:t>
            </a:r>
            <a:r>
              <a:rPr lang="ar-SA" sz="2000" b="1" dirty="0" smtClean="0">
                <a:solidFill>
                  <a:schemeClr val="accent2">
                    <a:lumMod val="75000"/>
                  </a:schemeClr>
                </a:solidFill>
                <a:latin typeface="Arial"/>
                <a:ea typeface="Calibri"/>
                <a:cs typeface="Arial"/>
              </a:rPr>
              <a:t>2013/11/20</a:t>
            </a:r>
            <a:r>
              <a:rPr lang="ar-SA" sz="2000" b="1" dirty="0" smtClean="0">
                <a:ea typeface="Calibri"/>
              </a:rPr>
              <a:t>  </a:t>
            </a:r>
            <a:r>
              <a:rPr lang="ar-SA" sz="2000" b="1" dirty="0">
                <a:ea typeface="Calibri"/>
              </a:rPr>
              <a:t>بالجزائر </a:t>
            </a:r>
            <a:r>
              <a:rPr lang="ar-SA" sz="2000" b="1" dirty="0" smtClean="0">
                <a:ea typeface="Calibri"/>
              </a:rPr>
              <a:t>العاصمة، وخلال اشغال المنتدى اكد </a:t>
            </a:r>
            <a:r>
              <a:rPr lang="ar-SA" sz="2000" b="1" dirty="0">
                <a:ea typeface="Calibri"/>
              </a:rPr>
              <a:t>وزير التنمية الصناعية وترقية الاستثمار السيد عمارة بن يونس  في </a:t>
            </a:r>
            <a:r>
              <a:rPr lang="ar-SA" sz="2000" b="1" dirty="0" smtClean="0">
                <a:ea typeface="Calibri"/>
              </a:rPr>
              <a:t>ان </a:t>
            </a:r>
            <a:r>
              <a:rPr lang="ar-SA" sz="2000" b="1" dirty="0">
                <a:ea typeface="Calibri"/>
              </a:rPr>
              <a:t>محادثات جارية مع شركات ايطالية كبرى من اجل ابرام شراكات سيتم الاعلان عنها </a:t>
            </a:r>
            <a:r>
              <a:rPr lang="ar-SA" sz="2000" b="1" dirty="0" smtClean="0">
                <a:ea typeface="Calibri"/>
              </a:rPr>
              <a:t>قريبا واوضح </a:t>
            </a:r>
            <a:r>
              <a:rPr lang="ar-SA" sz="2000" b="1" dirty="0">
                <a:ea typeface="Calibri"/>
              </a:rPr>
              <a:t>الوزير خلال المنتدى ان "</a:t>
            </a:r>
            <a:r>
              <a:rPr lang="ar-SA" sz="2000" b="1" dirty="0">
                <a:solidFill>
                  <a:schemeClr val="accent1">
                    <a:lumMod val="75000"/>
                  </a:schemeClr>
                </a:solidFill>
                <a:latin typeface="Arial"/>
                <a:ea typeface="Times New Roman"/>
                <a:cs typeface="Arial"/>
              </a:rPr>
              <a:t>ايطاليا تتمتع بخبرة و تجربة كبيرتين في مجال التنمية الصناعية سيما في قطاع الصناعة </a:t>
            </a:r>
            <a:r>
              <a:rPr lang="ar-SA" sz="2000" b="1" dirty="0">
                <a:solidFill>
                  <a:prstClr val="black"/>
                </a:solidFill>
                <a:ea typeface="Calibri"/>
              </a:rPr>
              <a:t>"</a:t>
            </a:r>
            <a:r>
              <a:rPr lang="ar-SA" sz="2000" b="1" dirty="0" smtClean="0">
                <a:ea typeface="Calibri"/>
              </a:rPr>
              <a:t>.</a:t>
            </a:r>
            <a:endParaRPr lang="en-US" sz="2000" b="1" dirty="0">
              <a:ea typeface="Calibri"/>
            </a:endParaRPr>
          </a:p>
        </p:txBody>
      </p:sp>
    </p:spTree>
    <p:extLst>
      <p:ext uri="{BB962C8B-B14F-4D97-AF65-F5344CB8AC3E}">
        <p14:creationId xmlns:p14="http://schemas.microsoft.com/office/powerpoint/2010/main" val="302000364"/>
      </p:ext>
    </p:extLst>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240995" y="193485"/>
            <a:ext cx="8730970" cy="6314549"/>
          </a:xfrm>
          <a:prstGeom prst="rect">
            <a:avLst/>
          </a:prstGeom>
        </p:spPr>
        <p:txBody>
          <a:bodyPr wrap="square">
            <a:spAutoFit/>
          </a:bodyPr>
          <a:lstStyle/>
          <a:p>
            <a:pPr marL="342900" indent="-342900">
              <a:lnSpc>
                <a:spcPct val="150000"/>
              </a:lnSpc>
              <a:spcAft>
                <a:spcPts val="1000"/>
              </a:spcAft>
              <a:buFontTx/>
              <a:buChar char="-"/>
            </a:pPr>
            <a:r>
              <a:rPr lang="ar-SA" sz="2000" b="1" dirty="0" smtClean="0">
                <a:latin typeface="Arial"/>
                <a:ea typeface="Times New Roman"/>
                <a:cs typeface="Arial"/>
              </a:rPr>
              <a:t>كما </a:t>
            </a:r>
            <a:r>
              <a:rPr lang="ar-SA" sz="2000" b="1" dirty="0">
                <a:latin typeface="Arial"/>
                <a:ea typeface="Times New Roman"/>
                <a:cs typeface="Arial"/>
              </a:rPr>
              <a:t>اكد ان تلك الشراكات القائمة على تحويل التكنولوجيا سيتم ابرامها في اطار احترام قاعدة </a:t>
            </a:r>
            <a:r>
              <a:rPr lang="ar-SA" sz="2000" b="1" dirty="0">
                <a:solidFill>
                  <a:schemeClr val="accent2">
                    <a:lumMod val="75000"/>
                  </a:schemeClr>
                </a:solidFill>
                <a:latin typeface="Arial"/>
                <a:ea typeface="Times New Roman"/>
                <a:cs typeface="Arial"/>
              </a:rPr>
              <a:t>(51 %-49 %)</a:t>
            </a:r>
            <a:r>
              <a:rPr lang="ar-SA" sz="2000" b="1" dirty="0">
                <a:latin typeface="Arial"/>
                <a:ea typeface="Times New Roman"/>
                <a:cs typeface="Arial"/>
              </a:rPr>
              <a:t> التي تسير الاستثمارات الاجنبية لكن "</a:t>
            </a:r>
            <a:r>
              <a:rPr lang="ar-SA" sz="2000" b="1" dirty="0">
                <a:solidFill>
                  <a:schemeClr val="accent1">
                    <a:lumMod val="75000"/>
                  </a:schemeClr>
                </a:solidFill>
                <a:latin typeface="Arial"/>
                <a:ea typeface="Times New Roman"/>
                <a:cs typeface="Arial"/>
              </a:rPr>
              <a:t>ما عدا ذلك فإننا نبقى منفتحين على اي اقتراح</a:t>
            </a:r>
            <a:r>
              <a:rPr lang="en-US" sz="2000" b="1" dirty="0">
                <a:latin typeface="Arial"/>
                <a:ea typeface="Times New Roman"/>
                <a:cs typeface="Arial"/>
              </a:rPr>
              <a:t>"</a:t>
            </a:r>
            <a:r>
              <a:rPr lang="ar-SA" sz="2000" b="1" dirty="0">
                <a:latin typeface="Arial"/>
                <a:ea typeface="Times New Roman"/>
                <a:cs typeface="Arial"/>
              </a:rPr>
              <a:t>، </a:t>
            </a:r>
            <a:r>
              <a:rPr lang="en-US" sz="2000" b="1" dirty="0">
                <a:latin typeface="Arial"/>
                <a:ea typeface="Times New Roman"/>
                <a:cs typeface="Arial"/>
              </a:rPr>
              <a:t> </a:t>
            </a:r>
            <a:r>
              <a:rPr lang="ar-SA" sz="2000" b="1" dirty="0">
                <a:latin typeface="Arial"/>
                <a:ea typeface="Times New Roman"/>
                <a:cs typeface="Arial"/>
              </a:rPr>
              <a:t>واكد ايضا على ضرورة الانتقال من شراكة تجارية مع ايطاليا الى شراكة صناعية "</a:t>
            </a:r>
            <a:r>
              <a:rPr lang="ar-SA" sz="2000" b="1" dirty="0">
                <a:solidFill>
                  <a:schemeClr val="accent1">
                    <a:lumMod val="75000"/>
                  </a:schemeClr>
                </a:solidFill>
                <a:latin typeface="Arial"/>
                <a:ea typeface="Times New Roman"/>
                <a:cs typeface="Arial"/>
              </a:rPr>
              <a:t>متينة</a:t>
            </a:r>
            <a:r>
              <a:rPr lang="ar-SA" sz="2000" b="1" dirty="0">
                <a:latin typeface="Arial"/>
                <a:ea typeface="Times New Roman"/>
                <a:cs typeface="Arial"/>
              </a:rPr>
              <a:t>" تقوم على تحويل المهارات و المعارف و تسيير نوعي مع ايلاء اهمية خاصة لخلق رواد صناعيين و تشجيع انشاء المؤسسات الصغيرة و المتوسطة سيما من قبل الشباب من اجل اعطاء دفع جديد للقطاع الصناعي، و اشار الوزير في ذات الصدد الى "</a:t>
            </a:r>
            <a:r>
              <a:rPr lang="ar-SA" sz="2000" b="1" dirty="0">
                <a:solidFill>
                  <a:schemeClr val="accent1">
                    <a:lumMod val="75000"/>
                  </a:schemeClr>
                </a:solidFill>
                <a:latin typeface="Arial"/>
                <a:ea typeface="Times New Roman"/>
                <a:cs typeface="Arial"/>
              </a:rPr>
              <a:t>العلاقات الجيدة</a:t>
            </a:r>
            <a:r>
              <a:rPr lang="ar-SA" sz="2000" b="1" dirty="0">
                <a:latin typeface="Arial"/>
                <a:ea typeface="Times New Roman"/>
                <a:cs typeface="Arial"/>
              </a:rPr>
              <a:t>" التي تربط البلدين مذكرا بانه "</a:t>
            </a:r>
            <a:r>
              <a:rPr lang="ar-SA" sz="2000" b="1" dirty="0">
                <a:solidFill>
                  <a:schemeClr val="accent1">
                    <a:lumMod val="75000"/>
                  </a:schemeClr>
                </a:solidFill>
                <a:latin typeface="Arial"/>
                <a:ea typeface="Times New Roman"/>
                <a:cs typeface="Arial"/>
              </a:rPr>
              <a:t>لا توجد اي مؤسسة ايطالية غادرت الجزائر خلال المأساة </a:t>
            </a:r>
            <a:r>
              <a:rPr lang="ar-SA" sz="2000" b="1" dirty="0" smtClean="0">
                <a:solidFill>
                  <a:schemeClr val="accent1">
                    <a:lumMod val="75000"/>
                  </a:schemeClr>
                </a:solidFill>
                <a:latin typeface="Arial"/>
                <a:ea typeface="Times New Roman"/>
                <a:cs typeface="Arial"/>
              </a:rPr>
              <a:t>الوطني</a:t>
            </a:r>
            <a:r>
              <a:rPr lang="ar-SA" sz="2000" b="1" dirty="0">
                <a:solidFill>
                  <a:schemeClr val="accent1">
                    <a:lumMod val="75000"/>
                  </a:schemeClr>
                </a:solidFill>
                <a:latin typeface="Arial"/>
                <a:ea typeface="Times New Roman"/>
                <a:cs typeface="Arial"/>
              </a:rPr>
              <a:t>ة»</a:t>
            </a:r>
            <a:r>
              <a:rPr lang="ar-SA" sz="2000" b="1" dirty="0">
                <a:latin typeface="Arial"/>
                <a:ea typeface="Times New Roman"/>
                <a:cs typeface="Arial"/>
              </a:rPr>
              <a:t> </a:t>
            </a:r>
            <a:endParaRPr lang="ar-SA" sz="2000" b="1" dirty="0" smtClean="0">
              <a:latin typeface="Arial"/>
              <a:ea typeface="Times New Roman"/>
              <a:cs typeface="Arial"/>
            </a:endParaRPr>
          </a:p>
          <a:p>
            <a:pPr lvl="0">
              <a:lnSpc>
                <a:spcPct val="150000"/>
              </a:lnSpc>
            </a:pPr>
            <a:r>
              <a:rPr lang="ar-SA" sz="2000" b="1" dirty="0" smtClean="0">
                <a:latin typeface="Arial"/>
                <a:ea typeface="Times New Roman"/>
                <a:cs typeface="Arial"/>
              </a:rPr>
              <a:t>و </a:t>
            </a:r>
            <a:r>
              <a:rPr lang="ar-SA" sz="2000" b="1" dirty="0">
                <a:latin typeface="Arial"/>
                <a:ea typeface="Times New Roman"/>
                <a:cs typeface="Arial"/>
              </a:rPr>
              <a:t>في معرض تدخله هو ايضا اكد نائب الوزير الايطالي السيد </a:t>
            </a:r>
            <a:r>
              <a:rPr lang="ar-SA" sz="2400" b="1" dirty="0" err="1">
                <a:latin typeface="Arial"/>
                <a:ea typeface="Times New Roman"/>
                <a:cs typeface="Arial"/>
              </a:rPr>
              <a:t>كاليندا</a:t>
            </a:r>
            <a:r>
              <a:rPr lang="ar-SA" sz="2000" b="1" dirty="0">
                <a:latin typeface="Arial"/>
                <a:ea typeface="Times New Roman"/>
                <a:cs typeface="Arial"/>
              </a:rPr>
              <a:t> بان بلاده تأمل في التوصل الى ابرام عقود شراكة مع الجزائر في افق </a:t>
            </a:r>
            <a:r>
              <a:rPr lang="ar-SA" sz="2000" b="1" dirty="0">
                <a:solidFill>
                  <a:schemeClr val="accent2">
                    <a:lumMod val="75000"/>
                  </a:schemeClr>
                </a:solidFill>
                <a:latin typeface="Arial"/>
                <a:ea typeface="Times New Roman"/>
                <a:cs typeface="Arial"/>
              </a:rPr>
              <a:t>2014</a:t>
            </a:r>
            <a:r>
              <a:rPr lang="ar-SA" sz="2000" b="1" dirty="0">
                <a:latin typeface="Arial"/>
                <a:ea typeface="Times New Roman"/>
                <a:cs typeface="Arial"/>
              </a:rPr>
              <a:t> سيما في قطاعات الصحة و الصناعات الغذائية و الميكانيك، واضاف ان "</a:t>
            </a:r>
            <a:r>
              <a:rPr lang="ar-SA" sz="2000" b="1" dirty="0">
                <a:solidFill>
                  <a:schemeClr val="accent1">
                    <a:lumMod val="75000"/>
                  </a:schemeClr>
                </a:solidFill>
                <a:latin typeface="Arial"/>
                <a:ea typeface="Times New Roman"/>
                <a:cs typeface="Arial"/>
              </a:rPr>
              <a:t>ايطاليا تسعى ايضا الى تشجيع مؤسساتها المصدرة على الاستقرار في الجزائر". </a:t>
            </a:r>
            <a:endParaRPr lang="ar-SA" sz="2000" b="1" dirty="0" smtClean="0">
              <a:solidFill>
                <a:schemeClr val="accent1">
                  <a:lumMod val="75000"/>
                </a:schemeClr>
              </a:solidFill>
              <a:latin typeface="Arial"/>
              <a:ea typeface="Times New Roman"/>
              <a:cs typeface="Arial"/>
            </a:endParaRPr>
          </a:p>
          <a:p>
            <a:pPr lvl="0">
              <a:lnSpc>
                <a:spcPct val="150000"/>
              </a:lnSpc>
            </a:pPr>
            <a:r>
              <a:rPr lang="ar-SA" sz="2000" b="1" dirty="0">
                <a:solidFill>
                  <a:schemeClr val="accent1">
                    <a:lumMod val="75000"/>
                  </a:schemeClr>
                </a:solidFill>
                <a:latin typeface="Arial"/>
                <a:ea typeface="Times New Roman"/>
                <a:cs typeface="Arial"/>
              </a:rPr>
              <a:t> </a:t>
            </a:r>
            <a:r>
              <a:rPr lang="ar-SA" sz="2000" b="1" dirty="0">
                <a:solidFill>
                  <a:prstClr val="black"/>
                </a:solidFill>
                <a:latin typeface="Arial"/>
                <a:ea typeface="Times New Roman"/>
                <a:cs typeface="Arial"/>
              </a:rPr>
              <a:t>و قد تم خلال هذا اللقاء تنصيب "لجنة خاصة" جزائرية ايطالية من اجل تحديد فرص الشراكة الصناعية و التكنولوجية و تقييم وضعية التعاون الثنائي في القطاع الصناعي </a:t>
            </a:r>
            <a:endParaRPr lang="en-US" sz="2000" b="1" dirty="0">
              <a:solidFill>
                <a:prstClr val="black"/>
              </a:solidFill>
              <a:latin typeface="Arial"/>
              <a:ea typeface="Times New Roman"/>
              <a:cs typeface="Arial"/>
            </a:endParaRPr>
          </a:p>
          <a:p>
            <a:pPr marL="342900" indent="-342900">
              <a:lnSpc>
                <a:spcPct val="150000"/>
              </a:lnSpc>
              <a:spcAft>
                <a:spcPts val="1000"/>
              </a:spcAft>
              <a:buFontTx/>
              <a:buChar char="-"/>
            </a:pPr>
            <a:endParaRPr lang="en-US" sz="2000" b="1" dirty="0">
              <a:solidFill>
                <a:schemeClr val="accent1">
                  <a:lumMod val="75000"/>
                </a:schemeClr>
              </a:solidFill>
              <a:latin typeface="Arial"/>
              <a:ea typeface="Times New Roman"/>
              <a:cs typeface="Arial"/>
            </a:endParaRPr>
          </a:p>
        </p:txBody>
      </p:sp>
    </p:spTree>
    <p:extLst>
      <p:ext uri="{BB962C8B-B14F-4D97-AF65-F5344CB8AC3E}">
        <p14:creationId xmlns:p14="http://schemas.microsoft.com/office/powerpoint/2010/main" val="213351789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76545" y="1673806"/>
            <a:ext cx="8229600" cy="2880320"/>
          </a:xfrm>
        </p:spPr>
        <p:txBody>
          <a:bodyPr>
            <a:noAutofit/>
          </a:bodyPr>
          <a:lstStyle/>
          <a:p>
            <a:pPr>
              <a:lnSpc>
                <a:spcPct val="160000"/>
              </a:lnSpc>
              <a:buNone/>
            </a:pPr>
            <a:r>
              <a:rPr lang="ar-SA" sz="2300" dirty="0" smtClean="0">
                <a:ea typeface="Calibri"/>
              </a:rPr>
              <a:t>       </a:t>
            </a:r>
            <a:r>
              <a:rPr lang="ar-SA" sz="2400" dirty="0" smtClean="0">
                <a:ea typeface="Calibri"/>
              </a:rPr>
              <a:t>يعرف القانون </a:t>
            </a:r>
            <a:r>
              <a:rPr lang="ar-SA" sz="2400" dirty="0">
                <a:ea typeface="Calibri"/>
              </a:rPr>
              <a:t>رقم 01 -18 مؤرخ </a:t>
            </a:r>
            <a:r>
              <a:rPr lang="ar-SA" sz="2400" dirty="0" smtClean="0">
                <a:ea typeface="Calibri"/>
              </a:rPr>
              <a:t>12 </a:t>
            </a:r>
            <a:r>
              <a:rPr lang="ar-SA" sz="2400" dirty="0">
                <a:ea typeface="Calibri"/>
              </a:rPr>
              <a:t>ديسمبر </a:t>
            </a:r>
            <a:r>
              <a:rPr lang="fr-FR" sz="2400" dirty="0">
                <a:ea typeface="Calibri"/>
              </a:rPr>
              <a:t>2001</a:t>
            </a:r>
            <a:r>
              <a:rPr lang="ar-SA" sz="2400" dirty="0">
                <a:ea typeface="Calibri"/>
              </a:rPr>
              <a:t>، </a:t>
            </a:r>
            <a:r>
              <a:rPr lang="ar-SA" sz="2400" dirty="0" smtClean="0">
                <a:ea typeface="Calibri"/>
              </a:rPr>
              <a:t>والمتضمن </a:t>
            </a:r>
            <a:r>
              <a:rPr lang="ar-SA" sz="2400" dirty="0">
                <a:ea typeface="Calibri"/>
              </a:rPr>
              <a:t>القانون التوجيهي لترقية المؤسسات الصغيرة والمتوسطة، </a:t>
            </a:r>
            <a:r>
              <a:rPr lang="ar-SA" sz="2400" dirty="0" smtClean="0">
                <a:ea typeface="Calibri"/>
              </a:rPr>
              <a:t> سيما المادة 4</a:t>
            </a:r>
            <a:r>
              <a:rPr lang="ar-SA" sz="2400" dirty="0">
                <a:ea typeface="Calibri"/>
              </a:rPr>
              <a:t> </a:t>
            </a:r>
            <a:r>
              <a:rPr lang="ar-SA" sz="2400" dirty="0" smtClean="0">
                <a:ea typeface="Calibri"/>
              </a:rPr>
              <a:t>منه، المؤسسة </a:t>
            </a:r>
            <a:r>
              <a:rPr lang="ar-SA" sz="2400" dirty="0">
                <a:ea typeface="Calibri"/>
              </a:rPr>
              <a:t>الصغيرة والمتوسطة</a:t>
            </a:r>
            <a:r>
              <a:rPr lang="fr-FR" sz="2400" dirty="0">
                <a:ea typeface="Calibri"/>
              </a:rPr>
              <a:t> </a:t>
            </a:r>
            <a:r>
              <a:rPr lang="ar-SA" sz="2400" dirty="0">
                <a:ea typeface="Calibri"/>
              </a:rPr>
              <a:t>مهما كانت طبيعتها القانونية بشكل </a:t>
            </a:r>
            <a:r>
              <a:rPr lang="ar-SA" sz="2400" dirty="0" smtClean="0">
                <a:ea typeface="Calibri"/>
              </a:rPr>
              <a:t>واسع </a:t>
            </a:r>
            <a:r>
              <a:rPr lang="ar-SA" sz="2400" dirty="0">
                <a:ea typeface="Calibri"/>
              </a:rPr>
              <a:t>بأنها مؤسسة إنتاج السلع و/أو </a:t>
            </a:r>
            <a:r>
              <a:rPr lang="ar-SA" sz="2400" dirty="0" smtClean="0">
                <a:ea typeface="Calibri"/>
              </a:rPr>
              <a:t>الخدمات وتشغل من 01إلى 250 عامل</a:t>
            </a:r>
            <a:r>
              <a:rPr lang="ar-SA" sz="2400" dirty="0">
                <a:ea typeface="Calibri"/>
              </a:rPr>
              <a:t>.</a:t>
            </a:r>
            <a:r>
              <a:rPr lang="ar-SA" sz="2400" dirty="0" smtClean="0">
                <a:ea typeface="Calibri"/>
              </a:rPr>
              <a:t> </a:t>
            </a:r>
            <a:endParaRPr lang="fr-FR" sz="2400" dirty="0"/>
          </a:p>
        </p:txBody>
      </p:sp>
      <p:graphicFrame>
        <p:nvGraphicFramePr>
          <p:cNvPr id="10" name="Tableau 9"/>
          <p:cNvGraphicFramePr>
            <a:graphicFrameLocks noGrp="1"/>
          </p:cNvGraphicFramePr>
          <p:nvPr>
            <p:extLst>
              <p:ext uri="{D42A27DB-BD31-4B8C-83A1-F6EECF244321}">
                <p14:modId xmlns:p14="http://schemas.microsoft.com/office/powerpoint/2010/main" val="441046937"/>
              </p:ext>
            </p:extLst>
          </p:nvPr>
        </p:nvGraphicFramePr>
        <p:xfrm>
          <a:off x="1826695" y="4419110"/>
          <a:ext cx="6795755" cy="2051980"/>
        </p:xfrm>
        <a:graphic>
          <a:graphicData uri="http://schemas.openxmlformats.org/drawingml/2006/table">
            <a:tbl>
              <a:tblPr firstRow="1" bandRow="1">
                <a:tableStyleId>{284E427A-3D55-4303-BF80-6455036E1DE7}</a:tableStyleId>
              </a:tblPr>
              <a:tblGrid>
                <a:gridCol w="3232820"/>
                <a:gridCol w="3562935"/>
              </a:tblGrid>
              <a:tr h="457877">
                <a:tc>
                  <a:txBody>
                    <a:bodyPr/>
                    <a:lstStyle/>
                    <a:p>
                      <a:pPr algn="ctr" rtl="1"/>
                      <a:r>
                        <a:rPr lang="ar-DZ" sz="2700" kern="1200" dirty="0" smtClean="0"/>
                        <a:t>عدد العمال</a:t>
                      </a:r>
                      <a:endParaRPr lang="fr-FR" sz="2700" kern="1200" dirty="0">
                        <a:solidFill>
                          <a:schemeClr val="tx1"/>
                        </a:solidFill>
                        <a:latin typeface="+mn-lt"/>
                        <a:ea typeface="+mn-ea"/>
                        <a:cs typeface="+mn-cs"/>
                      </a:endParaRPr>
                    </a:p>
                  </a:txBody>
                  <a:tcPr marL="91439" marR="91439" marT="45701" marB="45701"/>
                </a:tc>
                <a:tc>
                  <a:txBody>
                    <a:bodyPr/>
                    <a:lstStyle/>
                    <a:p>
                      <a:pPr algn="ctr"/>
                      <a:r>
                        <a:rPr lang="ar-SA" sz="2700" kern="1200" dirty="0" smtClean="0"/>
                        <a:t> المؤسسة </a:t>
                      </a:r>
                      <a:endParaRPr lang="fr-FR" sz="2700" kern="1200" dirty="0">
                        <a:solidFill>
                          <a:schemeClr val="tx1"/>
                        </a:solidFill>
                        <a:latin typeface="+mn-lt"/>
                        <a:ea typeface="+mn-ea"/>
                        <a:cs typeface="+mn-cs"/>
                      </a:endParaRPr>
                    </a:p>
                  </a:txBody>
                  <a:tcPr marL="91439" marR="91439" marT="45701" marB="45701"/>
                </a:tc>
              </a:tr>
              <a:tr h="543334">
                <a:tc>
                  <a:txBody>
                    <a:bodyPr/>
                    <a:lstStyle/>
                    <a:p>
                      <a:pPr algn="ctr"/>
                      <a:r>
                        <a:rPr lang="ar-DZ" sz="2700" kern="1200" dirty="0" smtClean="0"/>
                        <a:t>5 - 9</a:t>
                      </a:r>
                      <a:endParaRPr lang="fr-FR" sz="2700" kern="1200" dirty="0">
                        <a:solidFill>
                          <a:schemeClr val="tx1"/>
                        </a:solidFill>
                        <a:latin typeface="+mn-lt"/>
                        <a:ea typeface="+mn-ea"/>
                        <a:cs typeface="+mn-cs"/>
                      </a:endParaRPr>
                    </a:p>
                  </a:txBody>
                  <a:tcPr marL="91439" marR="91439" marT="45701" marB="45701"/>
                </a:tc>
                <a:tc>
                  <a:txBody>
                    <a:bodyPr/>
                    <a:lstStyle/>
                    <a:p>
                      <a:pPr algn="ctr" rtl="1"/>
                      <a:r>
                        <a:rPr lang="ar-DZ" sz="2700" kern="1200" dirty="0" smtClean="0"/>
                        <a:t>مصغرة</a:t>
                      </a:r>
                      <a:endParaRPr lang="fr-FR" sz="2700" kern="1200" dirty="0">
                        <a:solidFill>
                          <a:schemeClr val="tx1"/>
                        </a:solidFill>
                        <a:latin typeface="+mn-lt"/>
                        <a:ea typeface="+mn-ea"/>
                        <a:cs typeface="+mn-cs"/>
                      </a:endParaRPr>
                    </a:p>
                  </a:txBody>
                  <a:tcPr marL="91439" marR="91439" marT="45701" marB="45701"/>
                </a:tc>
              </a:tr>
              <a:tr h="466052">
                <a:tc>
                  <a:txBody>
                    <a:bodyPr/>
                    <a:lstStyle/>
                    <a:p>
                      <a:pPr algn="ctr"/>
                      <a:r>
                        <a:rPr lang="ar-DZ" sz="2700" kern="1200" dirty="0" smtClean="0"/>
                        <a:t>10 - 49</a:t>
                      </a:r>
                      <a:endParaRPr lang="fr-FR" sz="2700" kern="1200" dirty="0">
                        <a:solidFill>
                          <a:schemeClr val="tx1"/>
                        </a:solidFill>
                        <a:latin typeface="+mn-lt"/>
                        <a:ea typeface="+mn-ea"/>
                        <a:cs typeface="+mn-cs"/>
                      </a:endParaRPr>
                    </a:p>
                  </a:txBody>
                  <a:tcPr marL="91439" marR="91439" marT="45701" marB="45701"/>
                </a:tc>
                <a:tc>
                  <a:txBody>
                    <a:bodyPr/>
                    <a:lstStyle/>
                    <a:p>
                      <a:pPr algn="ctr"/>
                      <a:r>
                        <a:rPr lang="ar-DZ" sz="2700" kern="1200" dirty="0" smtClean="0"/>
                        <a:t>صغيرة</a:t>
                      </a:r>
                      <a:endParaRPr lang="fr-FR" sz="2700" kern="1200" dirty="0">
                        <a:solidFill>
                          <a:schemeClr val="tx1"/>
                        </a:solidFill>
                        <a:latin typeface="+mn-lt"/>
                        <a:ea typeface="+mn-ea"/>
                        <a:cs typeface="+mn-cs"/>
                      </a:endParaRPr>
                    </a:p>
                  </a:txBody>
                  <a:tcPr marL="91439" marR="91439" marT="45701" marB="45701"/>
                </a:tc>
              </a:tr>
              <a:tr h="466052">
                <a:tc>
                  <a:txBody>
                    <a:bodyPr/>
                    <a:lstStyle/>
                    <a:p>
                      <a:pPr algn="ctr"/>
                      <a:r>
                        <a:rPr lang="ar-DZ" sz="2700" kern="1200" dirty="0" smtClean="0"/>
                        <a:t>50 - 250</a:t>
                      </a:r>
                      <a:endParaRPr lang="fr-FR" sz="2700" kern="1200" dirty="0">
                        <a:solidFill>
                          <a:schemeClr val="tx1"/>
                        </a:solidFill>
                        <a:latin typeface="+mn-lt"/>
                        <a:ea typeface="+mn-ea"/>
                        <a:cs typeface="+mn-cs"/>
                      </a:endParaRPr>
                    </a:p>
                  </a:txBody>
                  <a:tcPr marL="91439" marR="91439" marT="45701" marB="45701"/>
                </a:tc>
                <a:tc>
                  <a:txBody>
                    <a:bodyPr/>
                    <a:lstStyle/>
                    <a:p>
                      <a:pPr algn="ctr"/>
                      <a:r>
                        <a:rPr lang="ar-DZ" sz="2700" kern="1200" dirty="0" smtClean="0"/>
                        <a:t>متوسطة</a:t>
                      </a:r>
                      <a:endParaRPr lang="fr-FR" sz="2700" kern="1200" dirty="0">
                        <a:solidFill>
                          <a:schemeClr val="tx1"/>
                        </a:solidFill>
                        <a:latin typeface="+mn-lt"/>
                        <a:ea typeface="+mn-ea"/>
                        <a:cs typeface="+mn-cs"/>
                      </a:endParaRPr>
                    </a:p>
                  </a:txBody>
                  <a:tcPr marL="91439" marR="91439" marT="45701" marB="45701"/>
                </a:tc>
              </a:tr>
            </a:tbl>
          </a:graphicData>
        </a:graphic>
      </p:graphicFrame>
      <p:sp>
        <p:nvSpPr>
          <p:cNvPr id="6" name="Titre 5"/>
          <p:cNvSpPr>
            <a:spLocks noGrp="1"/>
          </p:cNvSpPr>
          <p:nvPr>
            <p:ph type="title"/>
          </p:nvPr>
        </p:nvSpPr>
        <p:spPr>
          <a:xfrm>
            <a:off x="2571750" y="317500"/>
            <a:ext cx="4133850" cy="844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58775" rtl="0" fontAlgn="base">
              <a:spcBef>
                <a:spcPct val="0"/>
              </a:spcBef>
              <a:spcAft>
                <a:spcPct val="0"/>
              </a:spcAft>
            </a:pPr>
            <a:r>
              <a:rPr lang="ar-SA" sz="2400" b="1" dirty="0" smtClean="0"/>
              <a:t>المؤسسات</a:t>
            </a:r>
            <a:r>
              <a:rPr lang="ar-DZ" altLang="zh-CN" sz="2400" b="1" dirty="0" smtClean="0">
                <a:solidFill>
                  <a:schemeClr val="tx1"/>
                </a:solidFill>
                <a:ea typeface="SimSun" pitchFamily="2" charset="-122"/>
                <a:cs typeface="Arabic Transparent" pitchFamily="2" charset="-78"/>
              </a:rPr>
              <a:t> </a:t>
            </a:r>
            <a:r>
              <a:rPr lang="ar-DZ" altLang="zh-CN" sz="2400" b="1" dirty="0" smtClean="0">
                <a:solidFill>
                  <a:schemeClr val="tx1"/>
                </a:solidFill>
                <a:ea typeface="SimSun" pitchFamily="2" charset="-122"/>
              </a:rPr>
              <a:t>الصغيرة والمتوسطة</a:t>
            </a:r>
            <a:endParaRPr lang="fr-FR" altLang="zh-CN" sz="1200" dirty="0" smtClean="0">
              <a:solidFill>
                <a:schemeClr val="tx1"/>
              </a:solidFill>
            </a:endParaRPr>
          </a:p>
        </p:txBody>
      </p:sp>
      <p:pic>
        <p:nvPicPr>
          <p:cNvPr id="7" name="Image 4" descr="6_16_2010_0017Amh8ZmWdfXaZCVNa.jpg"/>
          <p:cNvPicPr/>
          <p:nvPr/>
        </p:nvPicPr>
        <p:blipFill>
          <a:blip r:embed="rId2"/>
          <a:stretch>
            <a:fillRect/>
          </a:stretch>
        </p:blipFill>
        <p:spPr>
          <a:xfrm>
            <a:off x="296525" y="4419109"/>
            <a:ext cx="1530170" cy="20252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 calcmode="lin" valueType="num">
                                      <p:cBhvr>
                                        <p:cTn id="20" dur="500" fill="hold"/>
                                        <p:tgtEl>
                                          <p:spTgt spid="10"/>
                                        </p:tgtEl>
                                        <p:attrNameLst>
                                          <p:attrName>style.rotation</p:attrName>
                                        </p:attrNameLst>
                                      </p:cBhvr>
                                      <p:tavLst>
                                        <p:tav tm="0">
                                          <p:val>
                                            <p:fltVal val="360"/>
                                          </p:val>
                                        </p:tav>
                                        <p:tav tm="100000">
                                          <p:val>
                                            <p:fltVal val="0"/>
                                          </p:val>
                                        </p:tav>
                                      </p:tavLst>
                                    </p:anim>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Rectangle 7"/>
          <p:cNvSpPr>
            <a:spLocks noChangeArrowheads="1"/>
          </p:cNvSpPr>
          <p:nvPr/>
        </p:nvSpPr>
        <p:spPr bwMode="auto">
          <a:xfrm>
            <a:off x="386535" y="861140"/>
            <a:ext cx="8415935"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58775" eaLnBrk="0" fontAlgn="base" hangingPunct="0">
              <a:lnSpc>
                <a:spcPct val="150000"/>
              </a:lnSpc>
              <a:spcBef>
                <a:spcPct val="0"/>
              </a:spcBef>
              <a:spcAft>
                <a:spcPct val="0"/>
              </a:spcAft>
            </a:pPr>
            <a:r>
              <a:rPr lang="ar-DZ" altLang="zh-CN" sz="2400" dirty="0" smtClean="0">
                <a:ea typeface="Calibri"/>
              </a:rPr>
              <a:t>لإقامة </a:t>
            </a:r>
            <a:r>
              <a:rPr lang="ar-SA" altLang="zh-CN" sz="2400" dirty="0" smtClean="0">
                <a:ea typeface="Calibri"/>
              </a:rPr>
              <a:t>المؤسسات</a:t>
            </a:r>
            <a:r>
              <a:rPr lang="ar-DZ" altLang="zh-CN" sz="2400" dirty="0" smtClean="0">
                <a:ea typeface="Calibri"/>
              </a:rPr>
              <a:t> الصغيرة والمتوسطة أهمية كبيرة وبالأخص في مجال التنمية، ويمكن تحديد أهمية أقامة مثل هذه المشاريع في الآتي :</a:t>
            </a:r>
            <a:endParaRPr lang="fr-FR" altLang="zh-CN" sz="2400" dirty="0" smtClean="0">
              <a:ea typeface="Calibri"/>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zh-CN" sz="2800" dirty="0" smtClean="0">
                <a:ea typeface="Calibri"/>
                <a:cs typeface="+mj-cs"/>
              </a:rPr>
              <a:t/>
            </a:r>
            <a:br>
              <a:rPr lang="fr-FR" altLang="zh-CN" sz="2800" dirty="0" smtClean="0">
                <a:ea typeface="Calibri"/>
                <a:cs typeface="+mj-cs"/>
              </a:rPr>
            </a:br>
            <a:endParaRPr lang="fr-FR" altLang="zh-CN" sz="2800" dirty="0" smtClean="0">
              <a:ea typeface="Calibri"/>
              <a:cs typeface="+mj-cs"/>
            </a:endParaRPr>
          </a:p>
        </p:txBody>
      </p:sp>
      <p:sp>
        <p:nvSpPr>
          <p:cNvPr id="11" name="Rectangle 10"/>
          <p:cNvSpPr/>
          <p:nvPr/>
        </p:nvSpPr>
        <p:spPr>
          <a:xfrm>
            <a:off x="2127250" y="139700"/>
            <a:ext cx="5200650" cy="800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indent="358775" rtl="0" fontAlgn="base">
              <a:spcBef>
                <a:spcPct val="0"/>
              </a:spcBef>
              <a:spcAft>
                <a:spcPct val="0"/>
              </a:spcAft>
            </a:pPr>
            <a:r>
              <a:rPr lang="ar-DZ" altLang="zh-CN" sz="2400" b="1" dirty="0" smtClean="0">
                <a:solidFill>
                  <a:schemeClr val="tx1"/>
                </a:solidFill>
                <a:latin typeface="Traditional Arabic" pitchFamily="2" charset="-78"/>
                <a:ea typeface="SimSun" pitchFamily="2" charset="-122"/>
                <a:cs typeface="Arabic Transparent" pitchFamily="2" charset="-78"/>
              </a:rPr>
              <a:t>أهمية إقامة </a:t>
            </a:r>
            <a:r>
              <a:rPr lang="ar-SA" sz="2400" b="1" dirty="0" smtClean="0"/>
              <a:t>المؤسسات</a:t>
            </a:r>
            <a:r>
              <a:rPr lang="ar-DZ" altLang="zh-CN" sz="2400" b="1" dirty="0" smtClean="0">
                <a:solidFill>
                  <a:schemeClr val="tx1"/>
                </a:solidFill>
                <a:latin typeface="Traditional Arabic" pitchFamily="2" charset="-78"/>
                <a:ea typeface="SimSun" pitchFamily="2" charset="-122"/>
                <a:cs typeface="Arabic Transparent" pitchFamily="2" charset="-78"/>
              </a:rPr>
              <a:t> الصغيرة والمتوسطة</a:t>
            </a:r>
            <a:endParaRPr lang="fr-FR" altLang="zh-CN" sz="1200" dirty="0" smtClean="0">
              <a:solidFill>
                <a:schemeClr val="tx1"/>
              </a:solidFill>
              <a:latin typeface="Arial" pitchFamily="34" charset="0"/>
              <a:cs typeface="Arial" pitchFamily="34" charset="0"/>
            </a:endParaRPr>
          </a:p>
        </p:txBody>
      </p:sp>
      <p:pic>
        <p:nvPicPr>
          <p:cNvPr id="12" name="Picture 5" descr="ANd9GcRNjc9mfIc-8o3gi6yfnV_jOMhDNU1VPfB3pzPfth7gMCMqtwf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3829050"/>
            <a:ext cx="24892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4881731" y="5364215"/>
            <a:ext cx="3068469" cy="646331"/>
          </a:xfrm>
          <a:prstGeom prst="rect">
            <a:avLst/>
          </a:prstGeom>
        </p:spPr>
        <p:txBody>
          <a:bodyPr wrap="none">
            <a:spAutoFit/>
          </a:bodyPr>
          <a:lstStyle/>
          <a:p>
            <a:pPr lvl="0" eaLnBrk="0" fontAlgn="base" hangingPunct="0">
              <a:lnSpc>
                <a:spcPct val="150000"/>
              </a:lnSpc>
              <a:spcBef>
                <a:spcPct val="0"/>
              </a:spcBef>
              <a:spcAft>
                <a:spcPct val="0"/>
              </a:spcAft>
            </a:pPr>
            <a:r>
              <a:rPr lang="ar-SA" altLang="zh-CN" sz="2400" dirty="0" smtClean="0">
                <a:ea typeface="Calibri"/>
              </a:rPr>
              <a:t>تشكل نواة للمشروعات الكبير</a:t>
            </a:r>
            <a:r>
              <a:rPr lang="fr-FR" altLang="zh-CN" sz="2400" dirty="0" smtClean="0">
                <a:ea typeface="Calibri"/>
              </a:rPr>
              <a:t> </a:t>
            </a:r>
          </a:p>
        </p:txBody>
      </p:sp>
      <p:sp>
        <p:nvSpPr>
          <p:cNvPr id="20" name="Rectangle 19"/>
          <p:cNvSpPr/>
          <p:nvPr/>
        </p:nvSpPr>
        <p:spPr>
          <a:xfrm>
            <a:off x="4881731" y="4762500"/>
            <a:ext cx="3068469" cy="646331"/>
          </a:xfrm>
          <a:prstGeom prst="rect">
            <a:avLst/>
          </a:prstGeom>
        </p:spPr>
        <p:txBody>
          <a:bodyPr wrap="none">
            <a:spAutoFit/>
          </a:bodyPr>
          <a:lstStyle/>
          <a:p>
            <a:pPr eaLnBrk="0" fontAlgn="base" hangingPunct="0">
              <a:lnSpc>
                <a:spcPct val="150000"/>
              </a:lnSpc>
              <a:spcBef>
                <a:spcPct val="0"/>
              </a:spcBef>
              <a:spcAft>
                <a:spcPct val="0"/>
              </a:spcAft>
            </a:pPr>
            <a:r>
              <a:rPr lang="ar-SA" altLang="zh-CN" sz="2400" dirty="0" smtClean="0">
                <a:ea typeface="Calibri"/>
              </a:rPr>
              <a:t>تشكل نواة للمشروعات الكبير</a:t>
            </a:r>
            <a:r>
              <a:rPr lang="fr-FR" altLang="zh-CN" sz="2400" dirty="0" smtClean="0">
                <a:ea typeface="Calibri"/>
              </a:rPr>
              <a:t> </a:t>
            </a:r>
          </a:p>
        </p:txBody>
      </p:sp>
      <p:sp>
        <p:nvSpPr>
          <p:cNvPr id="21" name="Rectangle 20"/>
          <p:cNvSpPr/>
          <p:nvPr/>
        </p:nvSpPr>
        <p:spPr>
          <a:xfrm>
            <a:off x="3315345" y="4140200"/>
            <a:ext cx="4583306" cy="579967"/>
          </a:xfrm>
          <a:prstGeom prst="rect">
            <a:avLst/>
          </a:prstGeom>
        </p:spPr>
        <p:txBody>
          <a:bodyPr wrap="none">
            <a:spAutoFit/>
          </a:bodyPr>
          <a:lstStyle/>
          <a:p>
            <a:pPr eaLnBrk="0" fontAlgn="base" hangingPunct="0">
              <a:lnSpc>
                <a:spcPct val="150000"/>
              </a:lnSpc>
              <a:spcBef>
                <a:spcPct val="0"/>
              </a:spcBef>
              <a:spcAft>
                <a:spcPct val="0"/>
              </a:spcAft>
            </a:pPr>
            <a:r>
              <a:rPr lang="ar-SA" altLang="zh-CN" sz="2400" dirty="0" smtClean="0">
                <a:ea typeface="Calibri"/>
              </a:rPr>
              <a:t>تتميز بالمرونة في مواجهة التقلبات الاقتصادية</a:t>
            </a:r>
            <a:endParaRPr lang="fr-FR" altLang="zh-CN" sz="2400" dirty="0" smtClean="0">
              <a:ea typeface="Calibri"/>
            </a:endParaRPr>
          </a:p>
        </p:txBody>
      </p:sp>
      <p:sp>
        <p:nvSpPr>
          <p:cNvPr id="22" name="Rectangle 21"/>
          <p:cNvSpPr/>
          <p:nvPr/>
        </p:nvSpPr>
        <p:spPr>
          <a:xfrm>
            <a:off x="2626741" y="3429000"/>
            <a:ext cx="5279009" cy="579967"/>
          </a:xfrm>
          <a:prstGeom prst="rect">
            <a:avLst/>
          </a:prstGeom>
        </p:spPr>
        <p:txBody>
          <a:bodyPr wrap="none">
            <a:spAutoFit/>
          </a:bodyPr>
          <a:lstStyle/>
          <a:p>
            <a:pPr lvl="0" eaLnBrk="0" fontAlgn="base" hangingPunct="0">
              <a:lnSpc>
                <a:spcPct val="150000"/>
              </a:lnSpc>
              <a:spcBef>
                <a:spcPct val="0"/>
              </a:spcBef>
              <a:spcAft>
                <a:spcPct val="0"/>
              </a:spcAft>
            </a:pPr>
            <a:r>
              <a:rPr lang="ar-SA" altLang="zh-CN" sz="2400" dirty="0" smtClean="0">
                <a:ea typeface="Calibri"/>
              </a:rPr>
              <a:t>توفر فرص عمل متنوعة وبتكاليف رأسمالية منخفضة</a:t>
            </a:r>
            <a:endParaRPr lang="fr-FR" altLang="zh-CN" sz="2400" dirty="0" smtClean="0">
              <a:ea typeface="Calibri"/>
            </a:endParaRPr>
          </a:p>
        </p:txBody>
      </p:sp>
      <p:sp>
        <p:nvSpPr>
          <p:cNvPr id="23" name="Rectangle 22"/>
          <p:cNvSpPr/>
          <p:nvPr/>
        </p:nvSpPr>
        <p:spPr>
          <a:xfrm>
            <a:off x="1646675" y="2123855"/>
            <a:ext cx="6611345" cy="1569660"/>
          </a:xfrm>
          <a:prstGeom prst="rect">
            <a:avLst/>
          </a:prstGeom>
        </p:spPr>
        <p:txBody>
          <a:bodyPr wrap="square">
            <a:spAutoFit/>
          </a:bodyPr>
          <a:lstStyle/>
          <a:p>
            <a:pPr lvl="0" algn="ctr" eaLnBrk="0" fontAlgn="base" hangingPunct="0">
              <a:lnSpc>
                <a:spcPct val="150000"/>
              </a:lnSpc>
              <a:spcBef>
                <a:spcPct val="0"/>
              </a:spcBef>
              <a:spcAft>
                <a:spcPct val="0"/>
              </a:spcAft>
            </a:pPr>
            <a:r>
              <a:rPr lang="ar-SA" altLang="zh-CN" sz="2400" dirty="0">
                <a:ea typeface="Calibri"/>
              </a:rPr>
              <a:t>عامل مهم لتنمية المناطق الريفية ، وتقليل الهجرة من الأرياف</a:t>
            </a:r>
            <a:endParaRPr lang="fr-FR" altLang="zh-CN" sz="2400" dirty="0">
              <a:ea typeface="Calibri"/>
            </a:endParaRPr>
          </a:p>
          <a:p>
            <a:pPr lvl="0" algn="ctr" eaLnBrk="0" fontAlgn="base" hangingPunct="0">
              <a:lnSpc>
                <a:spcPct val="150000"/>
              </a:lnSpc>
              <a:spcBef>
                <a:spcPct val="0"/>
              </a:spcBef>
              <a:spcAft>
                <a:spcPct val="0"/>
              </a:spcAft>
              <a:buFontTx/>
              <a:buChar char="•"/>
            </a:pPr>
            <a:endParaRPr lang="fr-FR" altLang="zh-CN" sz="2000" b="1" dirty="0" smtClean="0">
              <a:ea typeface="Calibri"/>
              <a:cs typeface="+mj-cs"/>
            </a:endParaRPr>
          </a:p>
          <a:p>
            <a:pPr lvl="0" algn="ctr" eaLnBrk="0" fontAlgn="base" hangingPunct="0">
              <a:lnSpc>
                <a:spcPct val="150000"/>
              </a:lnSpc>
              <a:spcBef>
                <a:spcPct val="0"/>
              </a:spcBef>
              <a:spcAft>
                <a:spcPct val="0"/>
              </a:spcAft>
              <a:buFontTx/>
              <a:buChar char="•"/>
            </a:pPr>
            <a:endParaRPr lang="fr-FR" altLang="zh-CN" sz="2000" b="1" i="1" dirty="0" smtClean="0">
              <a:ea typeface="Calibri"/>
              <a:cs typeface="+mj-cs"/>
            </a:endParaRPr>
          </a:p>
        </p:txBody>
      </p:sp>
      <p:sp>
        <p:nvSpPr>
          <p:cNvPr id="24" name="Rectangle 23"/>
          <p:cNvSpPr/>
          <p:nvPr/>
        </p:nvSpPr>
        <p:spPr>
          <a:xfrm>
            <a:off x="1241630" y="2798930"/>
            <a:ext cx="6704130" cy="623248"/>
          </a:xfrm>
          <a:prstGeom prst="rect">
            <a:avLst/>
          </a:prstGeom>
        </p:spPr>
        <p:txBody>
          <a:bodyPr wrap="square">
            <a:spAutoFit/>
          </a:bodyPr>
          <a:lstStyle/>
          <a:p>
            <a:pPr eaLnBrk="0" fontAlgn="base" hangingPunct="0">
              <a:lnSpc>
                <a:spcPct val="150000"/>
              </a:lnSpc>
              <a:spcBef>
                <a:spcPct val="0"/>
              </a:spcBef>
              <a:spcAft>
                <a:spcPct val="0"/>
              </a:spcAft>
            </a:pPr>
            <a:r>
              <a:rPr lang="ar-SA" altLang="zh-CN" sz="2300" dirty="0">
                <a:ea typeface="Calibri"/>
              </a:rPr>
              <a:t>دعم سياسات الاكتفاء الذاتي على الأقل في بعض السلع والخدمات </a:t>
            </a:r>
            <a:endParaRPr lang="fr-FR" altLang="zh-CN" sz="2300" dirty="0">
              <a:ea typeface="Calibri"/>
            </a:endParaRPr>
          </a:p>
        </p:txBody>
      </p:sp>
      <p:sp>
        <p:nvSpPr>
          <p:cNvPr id="25" name="Flèche gauche 24"/>
          <p:cNvSpPr/>
          <p:nvPr/>
        </p:nvSpPr>
        <p:spPr>
          <a:xfrm>
            <a:off x="8083550" y="2451100"/>
            <a:ext cx="444500" cy="88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26" name="Flèche gauche 25"/>
          <p:cNvSpPr/>
          <p:nvPr/>
        </p:nvSpPr>
        <p:spPr>
          <a:xfrm>
            <a:off x="8083550" y="3117850"/>
            <a:ext cx="444500" cy="88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27" name="Flèche gauche 26"/>
          <p:cNvSpPr/>
          <p:nvPr/>
        </p:nvSpPr>
        <p:spPr>
          <a:xfrm>
            <a:off x="8083550" y="5651500"/>
            <a:ext cx="444500" cy="88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28" name="Flèche gauche 27"/>
          <p:cNvSpPr/>
          <p:nvPr/>
        </p:nvSpPr>
        <p:spPr>
          <a:xfrm>
            <a:off x="8083550" y="3740150"/>
            <a:ext cx="444500" cy="88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29" name="Flèche gauche 28"/>
          <p:cNvSpPr/>
          <p:nvPr/>
        </p:nvSpPr>
        <p:spPr>
          <a:xfrm>
            <a:off x="8083550" y="4406900"/>
            <a:ext cx="444500" cy="88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
        <p:nvSpPr>
          <p:cNvPr id="30" name="Flèche gauche 29"/>
          <p:cNvSpPr/>
          <p:nvPr/>
        </p:nvSpPr>
        <p:spPr>
          <a:xfrm>
            <a:off x="8083550" y="5029200"/>
            <a:ext cx="444500" cy="889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lnSpc>
                <a:spcPct val="150000"/>
              </a:lnSpc>
              <a:spcBef>
                <a:spcPct val="0"/>
              </a:spcBef>
              <a:spcAft>
                <a:spcPct val="0"/>
              </a:spcAft>
              <a:buFontTx/>
              <a:buChar char="•"/>
            </a:pPr>
            <a:endParaRPr lang="fr-FR" sz="2400" dirty="0" smtClean="0">
              <a:solidFill>
                <a:schemeClr val="tx1"/>
              </a:solidFill>
              <a:ea typeface="Calibri"/>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9943"/>
                                        </p:tgtEl>
                                        <p:attrNameLst>
                                          <p:attrName>style.visibility</p:attrName>
                                        </p:attrNameLst>
                                      </p:cBhvr>
                                      <p:to>
                                        <p:strVal val="visible"/>
                                      </p:to>
                                    </p:set>
                                    <p:anim calcmode="lin" valueType="num">
                                      <p:cBhvr>
                                        <p:cTn id="12" dur="500" fill="hold"/>
                                        <p:tgtEl>
                                          <p:spTgt spid="39943"/>
                                        </p:tgtEl>
                                        <p:attrNameLst>
                                          <p:attrName>ppt_w</p:attrName>
                                        </p:attrNameLst>
                                      </p:cBhvr>
                                      <p:tavLst>
                                        <p:tav tm="0">
                                          <p:val>
                                            <p:fltVal val="0"/>
                                          </p:val>
                                        </p:tav>
                                        <p:tav tm="100000">
                                          <p:val>
                                            <p:strVal val="#ppt_w"/>
                                          </p:val>
                                        </p:tav>
                                      </p:tavLst>
                                    </p:anim>
                                    <p:anim calcmode="lin" valueType="num">
                                      <p:cBhvr>
                                        <p:cTn id="13" dur="500" fill="hold"/>
                                        <p:tgtEl>
                                          <p:spTgt spid="3994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 calcmode="lin" valueType="num">
                                      <p:cBhvr>
                                        <p:cTn id="20" dur="500" fill="hold"/>
                                        <p:tgtEl>
                                          <p:spTgt spid="12"/>
                                        </p:tgtEl>
                                        <p:attrNameLst>
                                          <p:attrName>style.rotation</p:attrName>
                                        </p:attrNameLst>
                                      </p:cBhvr>
                                      <p:tavLst>
                                        <p:tav tm="0">
                                          <p:val>
                                            <p:fltVal val="360"/>
                                          </p:val>
                                        </p:tav>
                                        <p:tav tm="100000">
                                          <p:val>
                                            <p:fltVal val="0"/>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1000" fill="hold"/>
                                        <p:tgtEl>
                                          <p:spTgt spid="25"/>
                                        </p:tgtEl>
                                        <p:attrNameLst>
                                          <p:attrName>ppt_x</p:attrName>
                                        </p:attrNameLst>
                                      </p:cBhvr>
                                      <p:tavLst>
                                        <p:tav tm="0">
                                          <p:val>
                                            <p:strVal val="#ppt_x-.2"/>
                                          </p:val>
                                        </p:tav>
                                        <p:tav tm="100000">
                                          <p:val>
                                            <p:strVal val="#ppt_x"/>
                                          </p:val>
                                        </p:tav>
                                      </p:tavLst>
                                    </p:anim>
                                    <p:anim calcmode="lin" valueType="num">
                                      <p:cBhvr>
                                        <p:cTn id="27"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1000" fill="hold"/>
                                        <p:tgtEl>
                                          <p:spTgt spid="26"/>
                                        </p:tgtEl>
                                        <p:attrNameLst>
                                          <p:attrName>ppt_x</p:attrName>
                                        </p:attrNameLst>
                                      </p:cBhvr>
                                      <p:tavLst>
                                        <p:tav tm="0">
                                          <p:val>
                                            <p:strVal val="#ppt_x-.2"/>
                                          </p:val>
                                        </p:tav>
                                        <p:tav tm="100000">
                                          <p:val>
                                            <p:strVal val="#ppt_x"/>
                                          </p:val>
                                        </p:tav>
                                      </p:tavLst>
                                    </p:anim>
                                    <p:anim calcmode="lin" valueType="num">
                                      <p:cBhvr>
                                        <p:cTn id="40"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41" dur="10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ppt_x"/>
                                          </p:val>
                                        </p:tav>
                                        <p:tav tm="100000">
                                          <p:val>
                                            <p:strVal val="#ppt_x"/>
                                          </p:val>
                                        </p:tav>
                                      </p:tavLst>
                                    </p:anim>
                                    <p:anim calcmode="lin" valueType="num">
                                      <p:cBhvr additive="base">
                                        <p:cTn id="4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1000" fill="hold"/>
                                        <p:tgtEl>
                                          <p:spTgt spid="28"/>
                                        </p:tgtEl>
                                        <p:attrNameLst>
                                          <p:attrName>ppt_x</p:attrName>
                                        </p:attrNameLst>
                                      </p:cBhvr>
                                      <p:tavLst>
                                        <p:tav tm="0">
                                          <p:val>
                                            <p:strVal val="#ppt_x-.2"/>
                                          </p:val>
                                        </p:tav>
                                        <p:tav tm="100000">
                                          <p:val>
                                            <p:strVal val="#ppt_x"/>
                                          </p:val>
                                        </p:tav>
                                      </p:tavLst>
                                    </p:anim>
                                    <p:anim calcmode="lin" valueType="num">
                                      <p:cBhvr>
                                        <p:cTn id="53"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8"/>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grpId="0" nodeType="click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1000" fill="hold"/>
                                        <p:tgtEl>
                                          <p:spTgt spid="29"/>
                                        </p:tgtEl>
                                        <p:attrNameLst>
                                          <p:attrName>ppt_x</p:attrName>
                                        </p:attrNameLst>
                                      </p:cBhvr>
                                      <p:tavLst>
                                        <p:tav tm="0">
                                          <p:val>
                                            <p:strVal val="#ppt_x-.2"/>
                                          </p:val>
                                        </p:tav>
                                        <p:tav tm="100000">
                                          <p:val>
                                            <p:strVal val="#ppt_x"/>
                                          </p:val>
                                        </p:tav>
                                      </p:tavLst>
                                    </p:anim>
                                    <p:anim calcmode="lin" valueType="num">
                                      <p:cBhvr>
                                        <p:cTn id="66"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67" dur="10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 calcmode="lin" valueType="num">
                                      <p:cBhvr additive="base">
                                        <p:cTn id="72" dur="500" fill="hold"/>
                                        <p:tgtEl>
                                          <p:spTgt spid="21"/>
                                        </p:tgtEl>
                                        <p:attrNameLst>
                                          <p:attrName>ppt_x</p:attrName>
                                        </p:attrNameLst>
                                      </p:cBhvr>
                                      <p:tavLst>
                                        <p:tav tm="0">
                                          <p:val>
                                            <p:strVal val="#ppt_x"/>
                                          </p:val>
                                        </p:tav>
                                        <p:tav tm="100000">
                                          <p:val>
                                            <p:strVal val="#ppt_x"/>
                                          </p:val>
                                        </p:tav>
                                      </p:tavLst>
                                    </p:anim>
                                    <p:anim calcmode="lin" valueType="num">
                                      <p:cBhvr additive="base">
                                        <p:cTn id="7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9" presetClass="entr" presetSubtype="0" fill="hold" grpId="0" nodeType="clickEffect">
                                  <p:stCondLst>
                                    <p:cond delay="0"/>
                                  </p:stCondLst>
                                  <p:childTnLst>
                                    <p:set>
                                      <p:cBhvr>
                                        <p:cTn id="77" dur="1" fill="hold">
                                          <p:stCondLst>
                                            <p:cond delay="0"/>
                                          </p:stCondLst>
                                        </p:cTn>
                                        <p:tgtEl>
                                          <p:spTgt spid="30"/>
                                        </p:tgtEl>
                                        <p:attrNameLst>
                                          <p:attrName>style.visibility</p:attrName>
                                        </p:attrNameLst>
                                      </p:cBhvr>
                                      <p:to>
                                        <p:strVal val="visible"/>
                                      </p:to>
                                    </p:set>
                                    <p:anim calcmode="lin" valueType="num">
                                      <p:cBhvr>
                                        <p:cTn id="78" dur="1000" fill="hold"/>
                                        <p:tgtEl>
                                          <p:spTgt spid="30"/>
                                        </p:tgtEl>
                                        <p:attrNameLst>
                                          <p:attrName>ppt_x</p:attrName>
                                        </p:attrNameLst>
                                      </p:cBhvr>
                                      <p:tavLst>
                                        <p:tav tm="0">
                                          <p:val>
                                            <p:strVal val="#ppt_x-.2"/>
                                          </p:val>
                                        </p:tav>
                                        <p:tav tm="100000">
                                          <p:val>
                                            <p:strVal val="#ppt_x"/>
                                          </p:val>
                                        </p:tav>
                                      </p:tavLst>
                                    </p:anim>
                                    <p:anim calcmode="lin" valueType="num">
                                      <p:cBhvr>
                                        <p:cTn id="79"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80" dur="1000"/>
                                        <p:tgtEl>
                                          <p:spTgt spid="30"/>
                                        </p:tgtEl>
                                      </p:cBhvr>
                                    </p:animEffect>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 calcmode="lin" valueType="num">
                                      <p:cBhvr>
                                        <p:cTn id="91" dur="1000" fill="hold"/>
                                        <p:tgtEl>
                                          <p:spTgt spid="27"/>
                                        </p:tgtEl>
                                        <p:attrNameLst>
                                          <p:attrName>ppt_x</p:attrName>
                                        </p:attrNameLst>
                                      </p:cBhvr>
                                      <p:tavLst>
                                        <p:tav tm="0">
                                          <p:val>
                                            <p:strVal val="#ppt_x-.2"/>
                                          </p:val>
                                        </p:tav>
                                        <p:tav tm="100000">
                                          <p:val>
                                            <p:strVal val="#ppt_x"/>
                                          </p:val>
                                        </p:tav>
                                      </p:tavLst>
                                    </p:anim>
                                    <p:anim calcmode="lin" valueType="num">
                                      <p:cBhvr>
                                        <p:cTn id="92"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93" dur="1000"/>
                                        <p:tgtEl>
                                          <p:spTgt spid="27"/>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3"/>
                                        </p:tgtEl>
                                        <p:attrNameLst>
                                          <p:attrName>style.visibility</p:attrName>
                                        </p:attrNameLst>
                                      </p:cBhvr>
                                      <p:to>
                                        <p:strVal val="visible"/>
                                      </p:to>
                                    </p:set>
                                    <p:anim calcmode="lin" valueType="num">
                                      <p:cBhvr additive="base">
                                        <p:cTn id="98" dur="500" fill="hold"/>
                                        <p:tgtEl>
                                          <p:spTgt spid="13"/>
                                        </p:tgtEl>
                                        <p:attrNameLst>
                                          <p:attrName>ppt_x</p:attrName>
                                        </p:attrNameLst>
                                      </p:cBhvr>
                                      <p:tavLst>
                                        <p:tav tm="0">
                                          <p:val>
                                            <p:strVal val="#ppt_x"/>
                                          </p:val>
                                        </p:tav>
                                        <p:tav tm="100000">
                                          <p:val>
                                            <p:strVal val="#ppt_x"/>
                                          </p:val>
                                        </p:tav>
                                      </p:tavLst>
                                    </p:anim>
                                    <p:anim calcmode="lin" valueType="num">
                                      <p:cBhvr additive="base">
                                        <p:cTn id="9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p:bldP spid="11" grpId="0" animBg="1"/>
      <p:bldP spid="13" grpId="0"/>
      <p:bldP spid="20" grpId="0"/>
      <p:bldP spid="21" grpId="0"/>
      <p:bldP spid="22" grpId="0"/>
      <p:bldP spid="23" grpId="0"/>
      <p:bldP spid="24" grpId="0"/>
      <p:bldP spid="25" grpId="0" animBg="1"/>
      <p:bldP spid="26" grpId="0" animBg="1"/>
      <p:bldP spid="27" grpId="0" animBg="1"/>
      <p:bldP spid="28" grpId="0" animBg="1"/>
      <p:bldP spid="29"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0055" y="638690"/>
            <a:ext cx="4382185" cy="8001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smtClean="0"/>
              <a:t>آليات </a:t>
            </a:r>
            <a:r>
              <a:rPr lang="ar-SA" sz="2000" b="1" dirty="0" err="1" smtClean="0"/>
              <a:t>و</a:t>
            </a:r>
            <a:r>
              <a:rPr lang="ar-SA" sz="2000" b="1" dirty="0" smtClean="0"/>
              <a:t> برامج دعم المؤسسات الصغيرة </a:t>
            </a:r>
            <a:endParaRPr lang="fr-FR" sz="2000" b="1" dirty="0" smtClean="0"/>
          </a:p>
          <a:p>
            <a:pPr algn="ctr"/>
            <a:r>
              <a:rPr lang="ar-SA" sz="2000" b="1" dirty="0" smtClean="0"/>
              <a:t>والمتوسطة في الجزائر</a:t>
            </a:r>
            <a:endParaRPr lang="fr-FR" sz="2000" dirty="0"/>
          </a:p>
        </p:txBody>
      </p:sp>
      <p:sp>
        <p:nvSpPr>
          <p:cNvPr id="41985" name="Rectangle 1"/>
          <p:cNvSpPr>
            <a:spLocks noChangeArrowheads="1"/>
          </p:cNvSpPr>
          <p:nvPr/>
        </p:nvSpPr>
        <p:spPr bwMode="auto">
          <a:xfrm>
            <a:off x="341530" y="1738132"/>
            <a:ext cx="8178800" cy="29344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200000"/>
              </a:lnSpc>
              <a:spcBef>
                <a:spcPct val="0"/>
              </a:spcBef>
              <a:spcAft>
                <a:spcPct val="0"/>
              </a:spcAft>
              <a:buClrTx/>
              <a:buSzTx/>
              <a:buFontTx/>
              <a:buNone/>
              <a:tabLst/>
            </a:pPr>
            <a:r>
              <a:rPr lang="ar-SA" sz="2400" dirty="0" smtClean="0">
                <a:ea typeface="Calibri"/>
              </a:rPr>
              <a:t>   نتيجة </a:t>
            </a:r>
            <a:r>
              <a:rPr lang="ar-SA" sz="2400" dirty="0">
                <a:ea typeface="Calibri"/>
              </a:rPr>
              <a:t>للمشاكل والمعوقات التي تعاني منها المؤسسات الصغيرة و المتوسطة</a:t>
            </a:r>
            <a:r>
              <a:rPr lang="ar-SA" sz="2400" dirty="0" smtClean="0">
                <a:ea typeface="Calibri"/>
              </a:rPr>
              <a:t>، قامت </a:t>
            </a:r>
            <a:r>
              <a:rPr lang="ar-SA" sz="2400" dirty="0">
                <a:ea typeface="Calibri"/>
              </a:rPr>
              <a:t>وزارة </a:t>
            </a:r>
            <a:r>
              <a:rPr lang="ar-SA" sz="2400" dirty="0" smtClean="0">
                <a:ea typeface="Calibri"/>
              </a:rPr>
              <a:t>التنمية الصناعية وترقية الاستثمار بوضع </a:t>
            </a:r>
            <a:r>
              <a:rPr lang="ar-SA" sz="2400" dirty="0">
                <a:ea typeface="Calibri"/>
              </a:rPr>
              <a:t>مجموعة من الآليات التنظيمية التي من شأنها دعم و ترقية هذه المؤسسات، بهدف تحسين محيط الاستثمار الداخلي والأجنبي المباشر نذكر من بينها</a:t>
            </a:r>
            <a:r>
              <a:rPr lang="fr-FR" sz="2400" dirty="0">
                <a:ea typeface="Calibri"/>
              </a:rPr>
              <a:t> :</a:t>
            </a:r>
          </a:p>
        </p:txBody>
      </p:sp>
      <p:pic>
        <p:nvPicPr>
          <p:cNvPr id="4" name="Image 5" descr="637241_201318.jpg"/>
          <p:cNvPicPr/>
          <p:nvPr/>
        </p:nvPicPr>
        <p:blipFill>
          <a:blip r:embed="rId2"/>
          <a:stretch>
            <a:fillRect/>
          </a:stretch>
        </p:blipFill>
        <p:spPr>
          <a:xfrm>
            <a:off x="971600" y="4734145"/>
            <a:ext cx="2025225" cy="19449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985"/>
                                        </p:tgtEl>
                                        <p:attrNameLst>
                                          <p:attrName>style.visibility</p:attrName>
                                        </p:attrNameLst>
                                      </p:cBhvr>
                                      <p:to>
                                        <p:strVal val="visible"/>
                                      </p:to>
                                    </p:set>
                                    <p:anim calcmode="lin" valueType="num">
                                      <p:cBhvr>
                                        <p:cTn id="13" dur="500" fill="hold"/>
                                        <p:tgtEl>
                                          <p:spTgt spid="41985"/>
                                        </p:tgtEl>
                                        <p:attrNameLst>
                                          <p:attrName>ppt_w</p:attrName>
                                        </p:attrNameLst>
                                      </p:cBhvr>
                                      <p:tavLst>
                                        <p:tav tm="0">
                                          <p:val>
                                            <p:fltVal val="0"/>
                                          </p:val>
                                        </p:tav>
                                        <p:tav tm="100000">
                                          <p:val>
                                            <p:strVal val="#ppt_w"/>
                                          </p:val>
                                        </p:tav>
                                      </p:tavLst>
                                    </p:anim>
                                    <p:anim calcmode="lin" valueType="num">
                                      <p:cBhvr>
                                        <p:cTn id="14" dur="500" fill="hold"/>
                                        <p:tgtEl>
                                          <p:spTgt spid="419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198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avec flèche 9"/>
          <p:cNvCxnSpPr/>
          <p:nvPr/>
        </p:nvCxnSpPr>
        <p:spPr>
          <a:xfrm rot="10800000">
            <a:off x="3771900" y="548680"/>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 name="Rectangle 1"/>
          <p:cNvSpPr/>
          <p:nvPr/>
        </p:nvSpPr>
        <p:spPr>
          <a:xfrm>
            <a:off x="5105400" y="2806700"/>
            <a:ext cx="3384000" cy="756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000" b="1" dirty="0" smtClean="0"/>
              <a:t>آليات </a:t>
            </a:r>
            <a:r>
              <a:rPr lang="ar-SA" sz="2000" b="1" dirty="0" err="1" smtClean="0"/>
              <a:t>و</a:t>
            </a:r>
            <a:r>
              <a:rPr lang="ar-SA" sz="2000" b="1" dirty="0" smtClean="0"/>
              <a:t> برامج دعم المؤسسات الصغيرة </a:t>
            </a:r>
            <a:endParaRPr lang="fr-FR" sz="2000" b="1" dirty="0" smtClean="0"/>
          </a:p>
          <a:p>
            <a:pPr algn="ctr"/>
            <a:r>
              <a:rPr lang="ar-SA" sz="2000" b="1" dirty="0" smtClean="0"/>
              <a:t>والمتوسطة في الجزائر</a:t>
            </a:r>
            <a:endParaRPr lang="fr-FR" sz="2000" dirty="0"/>
          </a:p>
        </p:txBody>
      </p:sp>
      <p:cxnSp>
        <p:nvCxnSpPr>
          <p:cNvPr id="8" name="Connecteur droit 7"/>
          <p:cNvCxnSpPr/>
          <p:nvPr/>
        </p:nvCxnSpPr>
        <p:spPr>
          <a:xfrm flipH="1">
            <a:off x="4461272" y="548680"/>
            <a:ext cx="22622" cy="567063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Connecteur droit avec flèche 11"/>
          <p:cNvCxnSpPr/>
          <p:nvPr/>
        </p:nvCxnSpPr>
        <p:spPr>
          <a:xfrm rot="10800000">
            <a:off x="3712369" y="2977361"/>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Connecteur droit avec flèche 12"/>
          <p:cNvCxnSpPr/>
          <p:nvPr/>
        </p:nvCxnSpPr>
        <p:spPr>
          <a:xfrm rot="10800000">
            <a:off x="3725230" y="2167271"/>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 name="Rectangle à coins arrondis 2"/>
          <p:cNvSpPr/>
          <p:nvPr/>
        </p:nvSpPr>
        <p:spPr>
          <a:xfrm>
            <a:off x="345133" y="281150"/>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fr-FR" altLang="zh-CN" b="1" dirty="0" smtClean="0">
                <a:solidFill>
                  <a:schemeClr val="tx1"/>
                </a:solidFill>
                <a:latin typeface="Traditional Arabic" pitchFamily="2" charset="-78"/>
                <a:ea typeface="SimSun" pitchFamily="2" charset="-122"/>
                <a:cs typeface="Arabic Transparent" pitchFamily="2" charset="-78"/>
              </a:rPr>
              <a:t>      </a:t>
            </a:r>
            <a:r>
              <a:rPr lang="ar-SA" altLang="zh-CN" b="1" dirty="0" smtClean="0">
                <a:solidFill>
                  <a:schemeClr val="tx1"/>
                </a:solidFill>
                <a:latin typeface="Traditional Arabic" pitchFamily="2" charset="-78"/>
                <a:ea typeface="SimSun" pitchFamily="2" charset="-122"/>
                <a:cs typeface="Arabic Transparent" pitchFamily="2" charset="-78"/>
              </a:rPr>
              <a:t>الوكالة الوطنية لتطوير المؤسسات الصغيرة والمتوسطة</a:t>
            </a:r>
            <a:endParaRPr lang="fr-FR" altLang="zh-CN" b="1" dirty="0" smtClean="0">
              <a:solidFill>
                <a:schemeClr val="tx1"/>
              </a:solidFill>
              <a:latin typeface="Traditional Arabic" pitchFamily="2" charset="-78"/>
              <a:ea typeface="SimSun" pitchFamily="2" charset="-122"/>
              <a:cs typeface="Arabic Transparent" pitchFamily="2" charset="-78"/>
            </a:endParaRPr>
          </a:p>
        </p:txBody>
      </p:sp>
      <p:sp>
        <p:nvSpPr>
          <p:cNvPr id="4" name="Rectangle à coins arrondis 3"/>
          <p:cNvSpPr/>
          <p:nvPr/>
        </p:nvSpPr>
        <p:spPr>
          <a:xfrm>
            <a:off x="346168" y="1087571"/>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ar-DZ" altLang="zh-CN" b="1" dirty="0" smtClean="0">
                <a:solidFill>
                  <a:schemeClr val="tx1"/>
                </a:solidFill>
                <a:latin typeface="Traditional Arabic" pitchFamily="2" charset="-78"/>
                <a:ea typeface="SimSun" pitchFamily="2" charset="-122"/>
                <a:cs typeface="Arabic Transparent" pitchFamily="2" charset="-78"/>
              </a:rPr>
              <a:t>الوكالة الوطنية لدعم تشغيل الشباب</a:t>
            </a:r>
            <a:endParaRPr lang="ar-SA" altLang="zh-CN" b="1" dirty="0" smtClean="0">
              <a:solidFill>
                <a:schemeClr val="tx1"/>
              </a:solidFill>
              <a:latin typeface="Traditional Arabic" pitchFamily="2" charset="-78"/>
              <a:ea typeface="SimSun" pitchFamily="2" charset="-122"/>
              <a:cs typeface="Arabic Transparent" pitchFamily="2" charset="-78"/>
            </a:endParaRPr>
          </a:p>
        </p:txBody>
      </p:sp>
      <p:sp>
        <p:nvSpPr>
          <p:cNvPr id="5" name="Rectangle à coins arrondis 4"/>
          <p:cNvSpPr/>
          <p:nvPr/>
        </p:nvSpPr>
        <p:spPr>
          <a:xfrm>
            <a:off x="346168" y="1930086"/>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ar-SA" altLang="zh-CN" b="1" dirty="0" smtClean="0">
                <a:solidFill>
                  <a:schemeClr val="tx1"/>
                </a:solidFill>
                <a:latin typeface="Traditional Arabic" pitchFamily="2" charset="-78"/>
                <a:ea typeface="SimSun" pitchFamily="2" charset="-122"/>
                <a:cs typeface="Arabic Transparent" pitchFamily="2" charset="-78"/>
              </a:rPr>
              <a:t>ال</a:t>
            </a:r>
            <a:r>
              <a:rPr lang="ar-DZ" altLang="zh-CN" b="1" dirty="0" smtClean="0">
                <a:solidFill>
                  <a:schemeClr val="tx1"/>
                </a:solidFill>
                <a:latin typeface="Traditional Arabic" pitchFamily="2" charset="-78"/>
                <a:ea typeface="SimSun" pitchFamily="2" charset="-122"/>
                <a:cs typeface="Arabic Transparent" pitchFamily="2" charset="-78"/>
              </a:rPr>
              <a:t>صندوق الوطني للتأمين عن البطالة</a:t>
            </a:r>
            <a:endParaRPr lang="ar-SA" altLang="zh-CN" b="1" dirty="0" smtClean="0">
              <a:solidFill>
                <a:schemeClr val="tx1"/>
              </a:solidFill>
              <a:latin typeface="Traditional Arabic" pitchFamily="2" charset="-78"/>
              <a:ea typeface="SimSun" pitchFamily="2" charset="-122"/>
              <a:cs typeface="Arabic Transparent" pitchFamily="2" charset="-78"/>
            </a:endParaRPr>
          </a:p>
        </p:txBody>
      </p:sp>
      <p:sp>
        <p:nvSpPr>
          <p:cNvPr id="11" name="Rectangle à coins arrondis 10"/>
          <p:cNvSpPr/>
          <p:nvPr/>
        </p:nvSpPr>
        <p:spPr>
          <a:xfrm>
            <a:off x="304799" y="2791118"/>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ar-DZ" altLang="zh-CN" b="1" dirty="0" smtClean="0">
                <a:solidFill>
                  <a:schemeClr val="tx1"/>
                </a:solidFill>
                <a:latin typeface="Traditional Arabic" pitchFamily="2" charset="-78"/>
                <a:ea typeface="SimSun" pitchFamily="2" charset="-122"/>
                <a:cs typeface="Arabic Transparent" pitchFamily="2" charset="-78"/>
              </a:rPr>
              <a:t>الوكالة الوطنية لتسيير القرض المصغر </a:t>
            </a:r>
            <a:endParaRPr lang="ar-SA" altLang="zh-CN" b="1" dirty="0" smtClean="0">
              <a:solidFill>
                <a:schemeClr val="tx1"/>
              </a:solidFill>
              <a:latin typeface="Traditional Arabic" pitchFamily="2" charset="-78"/>
              <a:ea typeface="SimSun" pitchFamily="2" charset="-122"/>
              <a:cs typeface="Arabic Transparent" pitchFamily="2" charset="-78"/>
            </a:endParaRPr>
          </a:p>
        </p:txBody>
      </p:sp>
      <p:sp>
        <p:nvSpPr>
          <p:cNvPr id="14" name="Rectangle à coins arrondis 13"/>
          <p:cNvSpPr/>
          <p:nvPr/>
        </p:nvSpPr>
        <p:spPr>
          <a:xfrm>
            <a:off x="304799" y="3736223"/>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ar-SA" altLang="zh-CN" b="1" dirty="0" smtClean="0">
                <a:solidFill>
                  <a:schemeClr val="tx1"/>
                </a:solidFill>
                <a:latin typeface="Traditional Arabic" pitchFamily="2" charset="-78"/>
                <a:ea typeface="SimSun" pitchFamily="2" charset="-122"/>
                <a:cs typeface="Arabic Transparent" pitchFamily="2" charset="-78"/>
              </a:rPr>
              <a:t>صندوق ضمان القروض للمؤسسات الصغيرة والمتوسطة</a:t>
            </a:r>
          </a:p>
        </p:txBody>
      </p:sp>
      <p:cxnSp>
        <p:nvCxnSpPr>
          <p:cNvPr id="17" name="Connecteur droit avec flèche 16"/>
          <p:cNvCxnSpPr/>
          <p:nvPr/>
        </p:nvCxnSpPr>
        <p:spPr>
          <a:xfrm rot="10800000">
            <a:off x="3712369" y="4012476"/>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Connecteur droit avec flèche 17"/>
          <p:cNvCxnSpPr/>
          <p:nvPr/>
        </p:nvCxnSpPr>
        <p:spPr>
          <a:xfrm rot="10800000">
            <a:off x="3727450" y="5229200"/>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Connecteur droit avec flèche 17"/>
          <p:cNvCxnSpPr/>
          <p:nvPr/>
        </p:nvCxnSpPr>
        <p:spPr>
          <a:xfrm rot="10800000">
            <a:off x="3727449" y="6172716"/>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Rectangle à coins arrondis 13"/>
          <p:cNvSpPr/>
          <p:nvPr/>
        </p:nvSpPr>
        <p:spPr>
          <a:xfrm>
            <a:off x="304797" y="5761448"/>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ar-SA" altLang="zh-CN" b="1" dirty="0" smtClean="0">
                <a:solidFill>
                  <a:schemeClr val="tx1"/>
                </a:solidFill>
                <a:latin typeface="Traditional Arabic" pitchFamily="2" charset="-78"/>
                <a:ea typeface="SimSun" pitchFamily="2" charset="-122"/>
                <a:cs typeface="Arabic Transparent" pitchFamily="2" charset="-78"/>
              </a:rPr>
              <a:t>صندوق الزكاة</a:t>
            </a:r>
          </a:p>
        </p:txBody>
      </p:sp>
      <p:sp>
        <p:nvSpPr>
          <p:cNvPr id="20" name="Rectangle à coins arrondis 13"/>
          <p:cNvSpPr/>
          <p:nvPr/>
        </p:nvSpPr>
        <p:spPr>
          <a:xfrm>
            <a:off x="304798" y="4861348"/>
            <a:ext cx="2874631" cy="592877"/>
          </a:xfrm>
          <a:prstGeom prst="roundRect">
            <a:avLst/>
          </a:prstGeom>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fr-FR" altLang="zh-CN" b="1" dirty="0">
                <a:solidFill>
                  <a:schemeClr val="tx1"/>
                </a:solidFill>
                <a:latin typeface="Traditional Arabic" pitchFamily="2" charset="-78"/>
                <a:ea typeface="SimSun" pitchFamily="2" charset="-122"/>
                <a:cs typeface="Arabic Transparent" pitchFamily="2" charset="-78"/>
              </a:rPr>
              <a:t> </a:t>
            </a:r>
            <a:r>
              <a:rPr lang="ar-SA" altLang="zh-CN" b="1" dirty="0">
                <a:solidFill>
                  <a:schemeClr val="tx1"/>
                </a:solidFill>
                <a:latin typeface="Traditional Arabic" pitchFamily="2" charset="-78"/>
                <a:ea typeface="SimSun" pitchFamily="2" charset="-122"/>
                <a:cs typeface="Arabic Transparent" pitchFamily="2" charset="-78"/>
              </a:rPr>
              <a:t>الوكالة الوطنية لترقية الاستثمار</a:t>
            </a:r>
            <a:endParaRPr lang="ar-SA" altLang="zh-CN" b="1" dirty="0" smtClean="0">
              <a:solidFill>
                <a:schemeClr val="tx1"/>
              </a:solidFill>
              <a:latin typeface="Traditional Arabic" pitchFamily="2" charset="-78"/>
              <a:ea typeface="SimSun" pitchFamily="2" charset="-122"/>
              <a:cs typeface="Arabic Transparent" pitchFamily="2" charset="-78"/>
            </a:endParaRPr>
          </a:p>
        </p:txBody>
      </p:sp>
      <p:cxnSp>
        <p:nvCxnSpPr>
          <p:cNvPr id="21" name="Connecteur droit avec flèche 17"/>
          <p:cNvCxnSpPr/>
          <p:nvPr/>
        </p:nvCxnSpPr>
        <p:spPr>
          <a:xfrm rot="10800000">
            <a:off x="3716905" y="1382421"/>
            <a:ext cx="66675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strips(down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ox(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strips(downLef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strips(down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ox(in)">
                                      <p:cBhvr>
                                        <p:cTn id="42" dur="20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strips(downLef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ox(in)">
                                      <p:cBhvr>
                                        <p:cTn id="52" dur="20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strips(downLeft)">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ox(in)">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12"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strips(downLeft)">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ox(in)">
                                      <p:cBhvr>
                                        <p:cTn id="72" dur="20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12"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strips(downLeft)">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box(in)">
                                      <p:cBhvr>
                                        <p:cTn id="8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1" grpId="0" animBg="1"/>
      <p:bldP spid="14" grpId="0" animBg="1"/>
      <p:bldP spid="19" grpId="0" animBg="1"/>
      <p:bldP spid="20"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eaLnBrk="0" fontAlgn="base" hangingPunct="0">
          <a:lnSpc>
            <a:spcPct val="150000"/>
          </a:lnSpc>
          <a:spcBef>
            <a:spcPct val="0"/>
          </a:spcBef>
          <a:spcAft>
            <a:spcPct val="0"/>
          </a:spcAft>
          <a:buFontTx/>
          <a:buChar char="•"/>
          <a:defRPr sz="2400" dirty="0" smtClean="0">
            <a:solidFill>
              <a:schemeClr val="tx1"/>
            </a:solidFill>
            <a:ea typeface="Calibri"/>
            <a:cs typeface="+mj-cs"/>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Foundry</Template>
  <TotalTime>3133</TotalTime>
  <Words>1009</Words>
  <Application>Microsoft Office PowerPoint</Application>
  <PresentationFormat>عرض على الشاشة (3:4)‏</PresentationFormat>
  <Paragraphs>253</Paragraphs>
  <Slides>19</Slides>
  <Notes>2</Notes>
  <HiddenSlides>0</HiddenSlides>
  <MMClips>0</MMClips>
  <ScaleCrop>false</ScaleCrop>
  <HeadingPairs>
    <vt:vector size="4" baseType="variant">
      <vt:variant>
        <vt:lpstr>نسق</vt:lpstr>
      </vt:variant>
      <vt:variant>
        <vt:i4>3</vt:i4>
      </vt:variant>
      <vt:variant>
        <vt:lpstr>عناوين الشرائح</vt:lpstr>
      </vt:variant>
      <vt:variant>
        <vt:i4>19</vt:i4>
      </vt:variant>
    </vt:vector>
  </HeadingPairs>
  <TitlesOfParts>
    <vt:vector size="22" baseType="lpstr">
      <vt:lpstr>Thème Office</vt:lpstr>
      <vt:lpstr>2_Thème Office</vt:lpstr>
      <vt:lpstr>3_Thème Office</vt:lpstr>
      <vt:lpstr>الجمهـورية الجزائــرية الديمقــراطية الشعبيـــة</vt:lpstr>
      <vt:lpstr>مقدمــــة</vt:lpstr>
      <vt:lpstr>عرض تقديمي في PowerPoint</vt:lpstr>
      <vt:lpstr>عرض تقديمي في PowerPoint</vt:lpstr>
      <vt:lpstr>عرض تقديمي في PowerPoint</vt:lpstr>
      <vt:lpstr>المؤسسات الصغيرة والمتوسطة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وفي الاخير لابد من التأكيد على ضرورة الانتقال من شراكة تجارية مع ايطاليا الى شراكة صناعية "متينة" تقوم على تحويل المهارات و المعارف و تسيير نوعي مع ايلاء اهمية خاصة لخلق رواد صناعيين و تشجيع انشاء المؤسسات الصغيرة و المتوسطة سيما من قبل الشباب من اجل اعطاء دفع جديد للقطاع الصناعي، وهذا في ظل السياسة الجديدة المنتهجة من طرف الدولة من خلال عقد الشراكة الجزائرية الايطالية، التي نامل ان تؤدي الى ترقية الاقتصاد الوطني.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super</dc:creator>
  <cp:lastModifiedBy>PME STAT</cp:lastModifiedBy>
  <cp:revision>306</cp:revision>
  <dcterms:created xsi:type="dcterms:W3CDTF">2013-06-02T17:23:19Z</dcterms:created>
  <dcterms:modified xsi:type="dcterms:W3CDTF">2013-12-18T08:24:39Z</dcterms:modified>
</cp:coreProperties>
</file>